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handoutMasterIdLst>
    <p:handoutMasterId r:id="rId8"/>
  </p:handoutMasterIdLst>
  <p:sldIdLst>
    <p:sldId id="256" r:id="rId2"/>
    <p:sldId id="277" r:id="rId3"/>
    <p:sldId id="278" r:id="rId4"/>
    <p:sldId id="279" r:id="rId5"/>
    <p:sldId id="265" r:id="rId6"/>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489A"/>
    <a:srgbClr val="0F18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614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5543F0A2-FC00-4AAB-94B4-F1244F80693C}" type="datetime1">
              <a:rPr lang="cs-CZ"/>
              <a:pPr/>
              <a:t>22.11.2016</a:t>
            </a:fld>
            <a:endParaRPr lang="cs-CZ"/>
          </a:p>
        </p:txBody>
      </p:sp>
      <p:sp>
        <p:nvSpPr>
          <p:cNvPr id="614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614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6C82E2E-9483-4300-8228-378361444B5F}" type="slidenum">
              <a:rPr lang="cs-CZ"/>
              <a:pPr/>
              <a:t>‹#›</a:t>
            </a:fld>
            <a:endParaRPr lang="cs-CZ"/>
          </a:p>
        </p:txBody>
      </p:sp>
    </p:spTree>
    <p:extLst>
      <p:ext uri="{BB962C8B-B14F-4D97-AF65-F5344CB8AC3E}">
        <p14:creationId xmlns:p14="http://schemas.microsoft.com/office/powerpoint/2010/main" val="3376788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C795B7DB-F71F-4C64-8EAB-4BD3E1F10EDD}" type="datetime1">
              <a:rPr lang="cs-CZ"/>
              <a:pPr/>
              <a:t>22.11.2016</a:t>
            </a:fld>
            <a:endParaRPr lang="cs-CZ"/>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EED005D-F889-4636-8539-C63C7AD98EAF}" type="slidenum">
              <a:rPr lang="cs-CZ"/>
              <a:pPr/>
              <a:t>‹#›</a:t>
            </a:fld>
            <a:endParaRPr lang="cs-CZ"/>
          </a:p>
        </p:txBody>
      </p:sp>
    </p:spTree>
    <p:extLst>
      <p:ext uri="{BB962C8B-B14F-4D97-AF65-F5344CB8AC3E}">
        <p14:creationId xmlns:p14="http://schemas.microsoft.com/office/powerpoint/2010/main" val="3279760782"/>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Zástupný symbol pro číslo snímku 3"/>
          <p:cNvSpPr>
            <a:spLocks noGrp="1"/>
          </p:cNvSpPr>
          <p:nvPr>
            <p:ph type="sldNum" sz="quarter" idx="10"/>
          </p:nvPr>
        </p:nvSpPr>
        <p:spPr/>
        <p:txBody>
          <a:bodyPr/>
          <a:lstStyle>
            <a:lvl1pPr>
              <a:defRPr/>
            </a:lvl1pPr>
          </a:lstStyle>
          <a:p>
            <a:fld id="{D99806C1-2FBF-44B1-8E25-336878429C06}" type="slidenum">
              <a:rPr lang="cs-CZ"/>
              <a:pPr/>
              <a:t>‹#›</a:t>
            </a:fld>
            <a:endParaRPr lang="cs-CZ"/>
          </a:p>
        </p:txBody>
      </p:sp>
    </p:spTree>
    <p:extLst>
      <p:ext uri="{BB962C8B-B14F-4D97-AF65-F5344CB8AC3E}">
        <p14:creationId xmlns:p14="http://schemas.microsoft.com/office/powerpoint/2010/main" val="170395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číslo snímku 3"/>
          <p:cNvSpPr>
            <a:spLocks noGrp="1"/>
          </p:cNvSpPr>
          <p:nvPr>
            <p:ph type="sldNum" sz="quarter" idx="10"/>
          </p:nvPr>
        </p:nvSpPr>
        <p:spPr/>
        <p:txBody>
          <a:bodyPr/>
          <a:lstStyle>
            <a:lvl1pPr>
              <a:defRPr/>
            </a:lvl1pPr>
          </a:lstStyle>
          <a:p>
            <a:fld id="{ABF22AA7-B77E-4D83-AF04-F44C557FDAFB}" type="slidenum">
              <a:rPr lang="cs-CZ"/>
              <a:pPr/>
              <a:t>‹#›</a:t>
            </a:fld>
            <a:endParaRPr lang="cs-CZ"/>
          </a:p>
        </p:txBody>
      </p:sp>
    </p:spTree>
    <p:extLst>
      <p:ext uri="{BB962C8B-B14F-4D97-AF65-F5344CB8AC3E}">
        <p14:creationId xmlns:p14="http://schemas.microsoft.com/office/powerpoint/2010/main" val="403506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91313" y="635000"/>
            <a:ext cx="2076450" cy="5491163"/>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635000"/>
            <a:ext cx="6081713" cy="5491163"/>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číslo snímku 3"/>
          <p:cNvSpPr>
            <a:spLocks noGrp="1"/>
          </p:cNvSpPr>
          <p:nvPr>
            <p:ph type="sldNum" sz="quarter" idx="10"/>
          </p:nvPr>
        </p:nvSpPr>
        <p:spPr/>
        <p:txBody>
          <a:bodyPr/>
          <a:lstStyle>
            <a:lvl1pPr>
              <a:defRPr/>
            </a:lvl1pPr>
          </a:lstStyle>
          <a:p>
            <a:fld id="{7FC38E61-BF47-4DC8-A4DB-C38C7AF4AF7F}" type="slidenum">
              <a:rPr lang="cs-CZ"/>
              <a:pPr/>
              <a:t>‹#›</a:t>
            </a:fld>
            <a:endParaRPr lang="cs-CZ"/>
          </a:p>
        </p:txBody>
      </p:sp>
    </p:spTree>
    <p:extLst>
      <p:ext uri="{BB962C8B-B14F-4D97-AF65-F5344CB8AC3E}">
        <p14:creationId xmlns:p14="http://schemas.microsoft.com/office/powerpoint/2010/main" val="2471907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číslo snímku 3"/>
          <p:cNvSpPr>
            <a:spLocks noGrp="1"/>
          </p:cNvSpPr>
          <p:nvPr>
            <p:ph type="sldNum" sz="quarter" idx="10"/>
          </p:nvPr>
        </p:nvSpPr>
        <p:spPr/>
        <p:txBody>
          <a:bodyPr/>
          <a:lstStyle>
            <a:lvl1pPr>
              <a:defRPr/>
            </a:lvl1pPr>
          </a:lstStyle>
          <a:p>
            <a:fld id="{A21C4E38-8F0F-4B0E-8A45-DC19CB92A1D0}" type="slidenum">
              <a:rPr lang="cs-CZ"/>
              <a:pPr/>
              <a:t>‹#›</a:t>
            </a:fld>
            <a:endParaRPr lang="cs-CZ"/>
          </a:p>
        </p:txBody>
      </p:sp>
    </p:spTree>
    <p:extLst>
      <p:ext uri="{BB962C8B-B14F-4D97-AF65-F5344CB8AC3E}">
        <p14:creationId xmlns:p14="http://schemas.microsoft.com/office/powerpoint/2010/main" val="770039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číslo snímku 3"/>
          <p:cNvSpPr>
            <a:spLocks noGrp="1"/>
          </p:cNvSpPr>
          <p:nvPr>
            <p:ph type="sldNum" sz="quarter" idx="10"/>
          </p:nvPr>
        </p:nvSpPr>
        <p:spPr/>
        <p:txBody>
          <a:bodyPr/>
          <a:lstStyle>
            <a:lvl1pPr>
              <a:defRPr/>
            </a:lvl1pPr>
          </a:lstStyle>
          <a:p>
            <a:fld id="{4442F2DD-0D6D-46EC-B787-40D563722ED5}" type="slidenum">
              <a:rPr lang="cs-CZ"/>
              <a:pPr/>
              <a:t>‹#›</a:t>
            </a:fld>
            <a:endParaRPr lang="cs-CZ"/>
          </a:p>
        </p:txBody>
      </p:sp>
    </p:spTree>
    <p:extLst>
      <p:ext uri="{BB962C8B-B14F-4D97-AF65-F5344CB8AC3E}">
        <p14:creationId xmlns:p14="http://schemas.microsoft.com/office/powerpoint/2010/main" val="401989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844675"/>
            <a:ext cx="4038600" cy="4281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844675"/>
            <a:ext cx="4038600" cy="4281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číslo snímku 4"/>
          <p:cNvSpPr>
            <a:spLocks noGrp="1"/>
          </p:cNvSpPr>
          <p:nvPr>
            <p:ph type="sldNum" sz="quarter" idx="10"/>
          </p:nvPr>
        </p:nvSpPr>
        <p:spPr/>
        <p:txBody>
          <a:bodyPr/>
          <a:lstStyle>
            <a:lvl1pPr>
              <a:defRPr/>
            </a:lvl1pPr>
          </a:lstStyle>
          <a:p>
            <a:fld id="{84252873-A641-4B76-AB7A-70E03A494A9C}" type="slidenum">
              <a:rPr lang="cs-CZ"/>
              <a:pPr/>
              <a:t>‹#›</a:t>
            </a:fld>
            <a:endParaRPr lang="cs-CZ"/>
          </a:p>
        </p:txBody>
      </p:sp>
    </p:spTree>
    <p:extLst>
      <p:ext uri="{BB962C8B-B14F-4D97-AF65-F5344CB8AC3E}">
        <p14:creationId xmlns:p14="http://schemas.microsoft.com/office/powerpoint/2010/main" val="3948526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číslo snímku 6"/>
          <p:cNvSpPr>
            <a:spLocks noGrp="1"/>
          </p:cNvSpPr>
          <p:nvPr>
            <p:ph type="sldNum" sz="quarter" idx="10"/>
          </p:nvPr>
        </p:nvSpPr>
        <p:spPr/>
        <p:txBody>
          <a:bodyPr/>
          <a:lstStyle>
            <a:lvl1pPr>
              <a:defRPr/>
            </a:lvl1pPr>
          </a:lstStyle>
          <a:p>
            <a:fld id="{688997A8-7CE6-4682-8D9C-8A8C7546339A}" type="slidenum">
              <a:rPr lang="cs-CZ"/>
              <a:pPr/>
              <a:t>‹#›</a:t>
            </a:fld>
            <a:endParaRPr lang="cs-CZ"/>
          </a:p>
        </p:txBody>
      </p:sp>
    </p:spTree>
    <p:extLst>
      <p:ext uri="{BB962C8B-B14F-4D97-AF65-F5344CB8AC3E}">
        <p14:creationId xmlns:p14="http://schemas.microsoft.com/office/powerpoint/2010/main" val="1797746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číslo snímku 2"/>
          <p:cNvSpPr>
            <a:spLocks noGrp="1"/>
          </p:cNvSpPr>
          <p:nvPr>
            <p:ph type="sldNum" sz="quarter" idx="10"/>
          </p:nvPr>
        </p:nvSpPr>
        <p:spPr/>
        <p:txBody>
          <a:bodyPr/>
          <a:lstStyle>
            <a:lvl1pPr>
              <a:defRPr/>
            </a:lvl1pPr>
          </a:lstStyle>
          <a:p>
            <a:fld id="{76DAEC67-5398-4985-BB60-DBC546C8323D}" type="slidenum">
              <a:rPr lang="cs-CZ"/>
              <a:pPr/>
              <a:t>‹#›</a:t>
            </a:fld>
            <a:endParaRPr lang="cs-CZ"/>
          </a:p>
        </p:txBody>
      </p:sp>
    </p:spTree>
    <p:extLst>
      <p:ext uri="{BB962C8B-B14F-4D97-AF65-F5344CB8AC3E}">
        <p14:creationId xmlns:p14="http://schemas.microsoft.com/office/powerpoint/2010/main" val="1546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0"/>
          </p:nvPr>
        </p:nvSpPr>
        <p:spPr/>
        <p:txBody>
          <a:bodyPr/>
          <a:lstStyle>
            <a:lvl1pPr>
              <a:defRPr/>
            </a:lvl1pPr>
          </a:lstStyle>
          <a:p>
            <a:fld id="{73EBC933-2DBA-49A8-876B-3DC0A22D271D}" type="slidenum">
              <a:rPr lang="cs-CZ"/>
              <a:pPr/>
              <a:t>‹#›</a:t>
            </a:fld>
            <a:endParaRPr lang="cs-CZ"/>
          </a:p>
        </p:txBody>
      </p:sp>
    </p:spTree>
    <p:extLst>
      <p:ext uri="{BB962C8B-B14F-4D97-AF65-F5344CB8AC3E}">
        <p14:creationId xmlns:p14="http://schemas.microsoft.com/office/powerpoint/2010/main" val="2749744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číslo snímku 4"/>
          <p:cNvSpPr>
            <a:spLocks noGrp="1"/>
          </p:cNvSpPr>
          <p:nvPr>
            <p:ph type="sldNum" sz="quarter" idx="10"/>
          </p:nvPr>
        </p:nvSpPr>
        <p:spPr/>
        <p:txBody>
          <a:bodyPr/>
          <a:lstStyle>
            <a:lvl1pPr>
              <a:defRPr/>
            </a:lvl1pPr>
          </a:lstStyle>
          <a:p>
            <a:fld id="{76F3709A-B4D3-4021-8164-A41032ABE7AB}" type="slidenum">
              <a:rPr lang="cs-CZ"/>
              <a:pPr/>
              <a:t>‹#›</a:t>
            </a:fld>
            <a:endParaRPr lang="cs-CZ"/>
          </a:p>
        </p:txBody>
      </p:sp>
    </p:spTree>
    <p:extLst>
      <p:ext uri="{BB962C8B-B14F-4D97-AF65-F5344CB8AC3E}">
        <p14:creationId xmlns:p14="http://schemas.microsoft.com/office/powerpoint/2010/main" val="3320792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číslo snímku 4"/>
          <p:cNvSpPr>
            <a:spLocks noGrp="1"/>
          </p:cNvSpPr>
          <p:nvPr>
            <p:ph type="sldNum" sz="quarter" idx="10"/>
          </p:nvPr>
        </p:nvSpPr>
        <p:spPr/>
        <p:txBody>
          <a:bodyPr/>
          <a:lstStyle>
            <a:lvl1pPr>
              <a:defRPr/>
            </a:lvl1pPr>
          </a:lstStyle>
          <a:p>
            <a:fld id="{02BEDC24-7F4D-40FF-B19D-531C3DB9FAD3}" type="slidenum">
              <a:rPr lang="cs-CZ"/>
              <a:pPr/>
              <a:t>‹#›</a:t>
            </a:fld>
            <a:endParaRPr lang="cs-CZ"/>
          </a:p>
        </p:txBody>
      </p:sp>
    </p:spTree>
    <p:extLst>
      <p:ext uri="{BB962C8B-B14F-4D97-AF65-F5344CB8AC3E}">
        <p14:creationId xmlns:p14="http://schemas.microsoft.com/office/powerpoint/2010/main" val="556321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6" name="Picture 12" descr="lista_I"/>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5043488"/>
            <a:ext cx="9144000" cy="1841500"/>
          </a:xfrm>
          <a:prstGeom prst="rect">
            <a:avLst/>
          </a:prstGeom>
          <a:noFill/>
          <a:extLst>
            <a:ext uri="{909E8E84-426E-40DD-AFC4-6F175D3DCCD1}">
              <a14:hiddenFill xmlns:a14="http://schemas.microsoft.com/office/drawing/2010/main">
                <a:solidFill>
                  <a:srgbClr val="FFFFFF"/>
                </a:solidFill>
              </a14:hiddenFill>
            </a:ext>
          </a:extLst>
        </p:spPr>
      </p:pic>
      <p:sp>
        <p:nvSpPr>
          <p:cNvPr id="1027" name="Rectangle 3"/>
          <p:cNvSpPr>
            <a:spLocks noGrp="1" noChangeArrowheads="1"/>
          </p:cNvSpPr>
          <p:nvPr>
            <p:ph type="body" idx="1"/>
          </p:nvPr>
        </p:nvSpPr>
        <p:spPr bwMode="auto">
          <a:xfrm>
            <a:off x="457200" y="1844675"/>
            <a:ext cx="8229600" cy="428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30" name="Rectangle 6"/>
          <p:cNvSpPr>
            <a:spLocks noGrp="1" noChangeArrowheads="1"/>
          </p:cNvSpPr>
          <p:nvPr>
            <p:ph type="sldNum" sz="quarter" idx="4"/>
          </p:nvPr>
        </p:nvSpPr>
        <p:spPr bwMode="auto">
          <a:xfrm>
            <a:off x="133350" y="5300663"/>
            <a:ext cx="477838"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1">
                <a:solidFill>
                  <a:srgbClr val="19489A"/>
                </a:solidFill>
                <a:latin typeface="Arial Black" pitchFamily="34" charset="0"/>
              </a:defRPr>
            </a:lvl1pPr>
          </a:lstStyle>
          <a:p>
            <a:fld id="{EC6B0D10-3E49-48C2-84FA-540ED1FC4FC1}" type="slidenum">
              <a:rPr lang="cs-CZ"/>
              <a:pPr/>
              <a:t>‹#›</a:t>
            </a:fld>
            <a:endParaRPr lang="cs-CZ"/>
          </a:p>
        </p:txBody>
      </p:sp>
      <p:sp>
        <p:nvSpPr>
          <p:cNvPr id="1035" name="Rectangle 11"/>
          <p:cNvSpPr>
            <a:spLocks noGrp="1" noChangeArrowheads="1"/>
          </p:cNvSpPr>
          <p:nvPr>
            <p:ph type="title"/>
          </p:nvPr>
        </p:nvSpPr>
        <p:spPr bwMode="auto">
          <a:xfrm>
            <a:off x="611188" y="635000"/>
            <a:ext cx="8156575"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1" fontAlgn="base" hangingPunct="1">
        <a:spcBef>
          <a:spcPct val="0"/>
        </a:spcBef>
        <a:spcAft>
          <a:spcPct val="0"/>
        </a:spcAft>
        <a:defRPr sz="2800" b="1">
          <a:solidFill>
            <a:srgbClr val="19489A"/>
          </a:solidFill>
          <a:latin typeface="+mj-lt"/>
          <a:ea typeface="+mj-ea"/>
          <a:cs typeface="+mj-cs"/>
        </a:defRPr>
      </a:lvl1pPr>
      <a:lvl2pPr algn="l" rtl="0" eaLnBrk="1" fontAlgn="base" hangingPunct="1">
        <a:spcBef>
          <a:spcPct val="0"/>
        </a:spcBef>
        <a:spcAft>
          <a:spcPct val="0"/>
        </a:spcAft>
        <a:defRPr sz="2800" b="1">
          <a:solidFill>
            <a:srgbClr val="19489A"/>
          </a:solidFill>
          <a:latin typeface="Arial" charset="0"/>
        </a:defRPr>
      </a:lvl2pPr>
      <a:lvl3pPr algn="l" rtl="0" eaLnBrk="1" fontAlgn="base" hangingPunct="1">
        <a:spcBef>
          <a:spcPct val="0"/>
        </a:spcBef>
        <a:spcAft>
          <a:spcPct val="0"/>
        </a:spcAft>
        <a:defRPr sz="2800" b="1">
          <a:solidFill>
            <a:srgbClr val="19489A"/>
          </a:solidFill>
          <a:latin typeface="Arial" charset="0"/>
        </a:defRPr>
      </a:lvl3pPr>
      <a:lvl4pPr algn="l" rtl="0" eaLnBrk="1" fontAlgn="base" hangingPunct="1">
        <a:spcBef>
          <a:spcPct val="0"/>
        </a:spcBef>
        <a:spcAft>
          <a:spcPct val="0"/>
        </a:spcAft>
        <a:defRPr sz="2800" b="1">
          <a:solidFill>
            <a:srgbClr val="19489A"/>
          </a:solidFill>
          <a:latin typeface="Arial" charset="0"/>
        </a:defRPr>
      </a:lvl4pPr>
      <a:lvl5pPr algn="l" rtl="0" eaLnBrk="1" fontAlgn="base" hangingPunct="1">
        <a:spcBef>
          <a:spcPct val="0"/>
        </a:spcBef>
        <a:spcAft>
          <a:spcPct val="0"/>
        </a:spcAft>
        <a:defRPr sz="2800" b="1">
          <a:solidFill>
            <a:srgbClr val="19489A"/>
          </a:solidFill>
          <a:latin typeface="Arial" charset="0"/>
        </a:defRPr>
      </a:lvl5pPr>
      <a:lvl6pPr marL="457200" algn="l" rtl="0" eaLnBrk="1" fontAlgn="base" hangingPunct="1">
        <a:spcBef>
          <a:spcPct val="0"/>
        </a:spcBef>
        <a:spcAft>
          <a:spcPct val="0"/>
        </a:spcAft>
        <a:defRPr sz="2800" b="1">
          <a:solidFill>
            <a:srgbClr val="19489A"/>
          </a:solidFill>
          <a:latin typeface="Arial" charset="0"/>
        </a:defRPr>
      </a:lvl6pPr>
      <a:lvl7pPr marL="914400" algn="l" rtl="0" eaLnBrk="1" fontAlgn="base" hangingPunct="1">
        <a:spcBef>
          <a:spcPct val="0"/>
        </a:spcBef>
        <a:spcAft>
          <a:spcPct val="0"/>
        </a:spcAft>
        <a:defRPr sz="2800" b="1">
          <a:solidFill>
            <a:srgbClr val="19489A"/>
          </a:solidFill>
          <a:latin typeface="Arial" charset="0"/>
        </a:defRPr>
      </a:lvl7pPr>
      <a:lvl8pPr marL="1371600" algn="l" rtl="0" eaLnBrk="1" fontAlgn="base" hangingPunct="1">
        <a:spcBef>
          <a:spcPct val="0"/>
        </a:spcBef>
        <a:spcAft>
          <a:spcPct val="0"/>
        </a:spcAft>
        <a:defRPr sz="2800" b="1">
          <a:solidFill>
            <a:srgbClr val="19489A"/>
          </a:solidFill>
          <a:latin typeface="Arial" charset="0"/>
        </a:defRPr>
      </a:lvl8pPr>
      <a:lvl9pPr marL="1828800" algn="l" rtl="0" eaLnBrk="1" fontAlgn="base" hangingPunct="1">
        <a:spcBef>
          <a:spcPct val="0"/>
        </a:spcBef>
        <a:spcAft>
          <a:spcPct val="0"/>
        </a:spcAft>
        <a:defRPr sz="2800" b="1">
          <a:solidFill>
            <a:srgbClr val="19489A"/>
          </a:solidFill>
          <a:latin typeface="Arial" charset="0"/>
        </a:defRPr>
      </a:lvl9pPr>
    </p:titleStyle>
    <p:bodyStyle>
      <a:lvl1pPr marL="342900" indent="-342900" algn="l" rtl="0" eaLnBrk="1" fontAlgn="base" hangingPunct="1">
        <a:spcBef>
          <a:spcPct val="20000"/>
        </a:spcBef>
        <a:spcAft>
          <a:spcPct val="0"/>
        </a:spcAft>
        <a:buChar char="•"/>
        <a:defRPr sz="2800">
          <a:solidFill>
            <a:srgbClr val="19489A"/>
          </a:solidFill>
          <a:latin typeface="+mn-lt"/>
          <a:ea typeface="+mn-ea"/>
          <a:cs typeface="+mn-cs"/>
        </a:defRPr>
      </a:lvl1pPr>
      <a:lvl2pPr marL="742950" indent="-285750" algn="l" rtl="0" eaLnBrk="1" fontAlgn="base" hangingPunct="1">
        <a:spcBef>
          <a:spcPct val="20000"/>
        </a:spcBef>
        <a:spcAft>
          <a:spcPct val="0"/>
        </a:spcAft>
        <a:buChar char="–"/>
        <a:defRPr sz="2800">
          <a:solidFill>
            <a:srgbClr val="19489A"/>
          </a:solidFill>
          <a:latin typeface="+mn-lt"/>
        </a:defRPr>
      </a:lvl2pPr>
      <a:lvl3pPr marL="1143000" indent="-228600" algn="l" rtl="0" eaLnBrk="1" fontAlgn="base" hangingPunct="1">
        <a:spcBef>
          <a:spcPct val="20000"/>
        </a:spcBef>
        <a:spcAft>
          <a:spcPct val="0"/>
        </a:spcAft>
        <a:buChar char="•"/>
        <a:defRPr sz="2800">
          <a:solidFill>
            <a:srgbClr val="19489A"/>
          </a:solidFill>
          <a:latin typeface="+mn-lt"/>
        </a:defRPr>
      </a:lvl3pPr>
      <a:lvl4pPr marL="1600200" indent="-228600" algn="l" rtl="0" eaLnBrk="1" fontAlgn="base" hangingPunct="1">
        <a:spcBef>
          <a:spcPct val="20000"/>
        </a:spcBef>
        <a:spcAft>
          <a:spcPct val="0"/>
        </a:spcAft>
        <a:buChar char="–"/>
        <a:defRPr sz="2800">
          <a:solidFill>
            <a:srgbClr val="19489A"/>
          </a:solidFill>
          <a:latin typeface="+mn-lt"/>
        </a:defRPr>
      </a:lvl4pPr>
      <a:lvl5pPr marL="2057400" indent="-228600" algn="l" rtl="0" eaLnBrk="1" fontAlgn="base" hangingPunct="1">
        <a:spcBef>
          <a:spcPct val="20000"/>
        </a:spcBef>
        <a:spcAft>
          <a:spcPct val="0"/>
        </a:spcAft>
        <a:buChar char="»"/>
        <a:defRPr sz="2800">
          <a:solidFill>
            <a:srgbClr val="19489A"/>
          </a:solidFill>
          <a:latin typeface="+mn-lt"/>
        </a:defRPr>
      </a:lvl5pPr>
      <a:lvl6pPr marL="2514600" indent="-228600" algn="l" rtl="0" eaLnBrk="1" fontAlgn="base" hangingPunct="1">
        <a:spcBef>
          <a:spcPct val="20000"/>
        </a:spcBef>
        <a:spcAft>
          <a:spcPct val="0"/>
        </a:spcAft>
        <a:buChar char="»"/>
        <a:defRPr sz="2800">
          <a:solidFill>
            <a:srgbClr val="19489A"/>
          </a:solidFill>
          <a:latin typeface="+mn-lt"/>
        </a:defRPr>
      </a:lvl6pPr>
      <a:lvl7pPr marL="2971800" indent="-228600" algn="l" rtl="0" eaLnBrk="1" fontAlgn="base" hangingPunct="1">
        <a:spcBef>
          <a:spcPct val="20000"/>
        </a:spcBef>
        <a:spcAft>
          <a:spcPct val="0"/>
        </a:spcAft>
        <a:buChar char="»"/>
        <a:defRPr sz="2800">
          <a:solidFill>
            <a:srgbClr val="19489A"/>
          </a:solidFill>
          <a:latin typeface="+mn-lt"/>
        </a:defRPr>
      </a:lvl7pPr>
      <a:lvl8pPr marL="3429000" indent="-228600" algn="l" rtl="0" eaLnBrk="1" fontAlgn="base" hangingPunct="1">
        <a:spcBef>
          <a:spcPct val="20000"/>
        </a:spcBef>
        <a:spcAft>
          <a:spcPct val="0"/>
        </a:spcAft>
        <a:buChar char="»"/>
        <a:defRPr sz="2800">
          <a:solidFill>
            <a:srgbClr val="19489A"/>
          </a:solidFill>
          <a:latin typeface="+mn-lt"/>
        </a:defRPr>
      </a:lvl8pPr>
      <a:lvl9pPr marL="3886200" indent="-228600" algn="l" rtl="0" eaLnBrk="1" fontAlgn="base" hangingPunct="1">
        <a:spcBef>
          <a:spcPct val="20000"/>
        </a:spcBef>
        <a:spcAft>
          <a:spcPct val="0"/>
        </a:spcAft>
        <a:buChar char="»"/>
        <a:defRPr sz="2800">
          <a:solidFill>
            <a:srgbClr val="19489A"/>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7" name="Picture 9" descr="titul_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6988"/>
            <a:ext cx="9234488" cy="6932613"/>
          </a:xfrm>
          <a:prstGeom prst="rect">
            <a:avLst/>
          </a:prstGeom>
          <a:noFill/>
          <a:extLst>
            <a:ext uri="{909E8E84-426E-40DD-AFC4-6F175D3DCCD1}">
              <a14:hiddenFill xmlns:a14="http://schemas.microsoft.com/office/drawing/2010/main">
                <a:solidFill>
                  <a:srgbClr val="FFFFFF"/>
                </a:solidFill>
              </a14:hiddenFill>
            </a:ext>
          </a:extLst>
        </p:spPr>
      </p:pic>
      <p:sp>
        <p:nvSpPr>
          <p:cNvPr id="2059" name="Rectangle 11"/>
          <p:cNvSpPr>
            <a:spLocks noChangeArrowheads="1"/>
          </p:cNvSpPr>
          <p:nvPr/>
        </p:nvSpPr>
        <p:spPr bwMode="auto">
          <a:xfrm>
            <a:off x="684212" y="446088"/>
            <a:ext cx="7632203" cy="5071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90000"/>
              </a:lnSpc>
            </a:pPr>
            <a:endParaRPr lang="cs-CZ" sz="3600" b="1" dirty="0">
              <a:solidFill>
                <a:srgbClr val="19489A"/>
              </a:solidFill>
            </a:endParaRPr>
          </a:p>
          <a:p>
            <a:pPr algn="ctr">
              <a:lnSpc>
                <a:spcPct val="90000"/>
              </a:lnSpc>
            </a:pPr>
            <a:r>
              <a:rPr lang="cs-CZ" sz="4000" b="1" dirty="0" smtClean="0">
                <a:solidFill>
                  <a:srgbClr val="19489A"/>
                </a:solidFill>
              </a:rPr>
              <a:t>2. Ročník konference v rámci projektu Železniční doprava pro kraje</a:t>
            </a:r>
            <a:endParaRPr lang="cs-CZ" sz="3600" b="1" dirty="0" smtClean="0">
              <a:solidFill>
                <a:srgbClr val="19489A"/>
              </a:solidFill>
            </a:endParaRPr>
          </a:p>
          <a:p>
            <a:pPr>
              <a:lnSpc>
                <a:spcPct val="90000"/>
              </a:lnSpc>
            </a:pPr>
            <a:endParaRPr lang="cs-CZ" sz="3600" b="1" dirty="0">
              <a:solidFill>
                <a:srgbClr val="19489A"/>
              </a:solidFill>
            </a:endParaRPr>
          </a:p>
          <a:p>
            <a:pPr algn="ctr">
              <a:lnSpc>
                <a:spcPct val="90000"/>
              </a:lnSpc>
            </a:pPr>
            <a:r>
              <a:rPr lang="cs-CZ" sz="2000" b="1" dirty="0" smtClean="0">
                <a:solidFill>
                  <a:srgbClr val="19489A"/>
                </a:solidFill>
              </a:rPr>
              <a:t>Závěry z druhého roku trvání projektu, potřeby kraje vs. stát</a:t>
            </a:r>
          </a:p>
          <a:p>
            <a:pPr algn="ctr">
              <a:lnSpc>
                <a:spcPct val="90000"/>
              </a:lnSpc>
            </a:pPr>
            <a:endParaRPr lang="cs-CZ" sz="2000" dirty="0" smtClean="0">
              <a:solidFill>
                <a:srgbClr val="19489A"/>
              </a:solidFill>
            </a:endParaRPr>
          </a:p>
          <a:p>
            <a:pPr algn="ctr"/>
            <a:r>
              <a:rPr lang="cs-CZ" sz="2000" dirty="0" smtClean="0">
                <a:solidFill>
                  <a:srgbClr val="19489A"/>
                </a:solidFill>
              </a:rPr>
              <a:t>Praha</a:t>
            </a:r>
            <a:endParaRPr lang="cs-CZ" sz="2000" dirty="0">
              <a:solidFill>
                <a:srgbClr val="19489A"/>
              </a:solidFill>
            </a:endParaRPr>
          </a:p>
          <a:p>
            <a:pPr algn="ctr"/>
            <a:r>
              <a:rPr lang="cs-CZ" sz="2000" dirty="0" smtClean="0">
                <a:solidFill>
                  <a:srgbClr val="19489A"/>
                </a:solidFill>
              </a:rPr>
              <a:t>28. listopadu 2016</a:t>
            </a:r>
            <a:endParaRPr lang="cs-CZ" sz="2000" dirty="0">
              <a:solidFill>
                <a:srgbClr val="19489A"/>
              </a:solidFill>
            </a:endParaRPr>
          </a:p>
          <a:p>
            <a:pPr algn="ctr">
              <a:lnSpc>
                <a:spcPct val="90000"/>
              </a:lnSpc>
            </a:pPr>
            <a:endParaRPr lang="cs-CZ" sz="2000" dirty="0" smtClean="0">
              <a:solidFill>
                <a:srgbClr val="19489A"/>
              </a:solidFill>
            </a:endParaRPr>
          </a:p>
          <a:p>
            <a:pPr algn="ctr">
              <a:lnSpc>
                <a:spcPct val="90000"/>
              </a:lnSpc>
            </a:pPr>
            <a:endParaRPr lang="cs-CZ" sz="2000" dirty="0">
              <a:solidFill>
                <a:srgbClr val="19489A"/>
              </a:solidFill>
            </a:endParaRPr>
          </a:p>
          <a:p>
            <a:pPr algn="ctr">
              <a:lnSpc>
                <a:spcPct val="90000"/>
              </a:lnSpc>
            </a:pPr>
            <a:endParaRPr lang="cs-CZ" sz="2000" dirty="0" smtClean="0">
              <a:solidFill>
                <a:srgbClr val="19489A"/>
              </a:solidFill>
            </a:endParaRPr>
          </a:p>
          <a:p>
            <a:pPr>
              <a:lnSpc>
                <a:spcPct val="90000"/>
              </a:lnSpc>
            </a:pPr>
            <a:r>
              <a:rPr lang="cs-CZ" sz="2000" dirty="0" smtClean="0">
                <a:solidFill>
                  <a:srgbClr val="19489A"/>
                </a:solidFill>
              </a:rPr>
              <a:t>Ing. </a:t>
            </a:r>
            <a:r>
              <a:rPr lang="cs-CZ" sz="2000" dirty="0" smtClean="0">
                <a:solidFill>
                  <a:srgbClr val="19489A"/>
                </a:solidFill>
              </a:rPr>
              <a:t>Jaromír DUŠEK</a:t>
            </a:r>
            <a:endParaRPr lang="cs-CZ" sz="2000" dirty="0">
              <a:solidFill>
                <a:srgbClr val="19489A"/>
              </a:solidFill>
            </a:endParaRPr>
          </a:p>
          <a:p>
            <a:pPr>
              <a:lnSpc>
                <a:spcPct val="90000"/>
              </a:lnSpc>
            </a:pPr>
            <a:endParaRPr lang="cs-CZ" sz="3200" b="1" dirty="0">
              <a:solidFill>
                <a:srgbClr val="19489A"/>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188" y="260648"/>
            <a:ext cx="8156575" cy="1007765"/>
          </a:xfrm>
        </p:spPr>
        <p:txBody>
          <a:bodyPr/>
          <a:lstStyle/>
          <a:p>
            <a:pPr algn="ctr"/>
            <a:r>
              <a:rPr lang="sk-SK" dirty="0" err="1" smtClean="0"/>
              <a:t>Závěry</a:t>
            </a:r>
            <a:r>
              <a:rPr lang="sk-SK" dirty="0" smtClean="0"/>
              <a:t> z druhého roku </a:t>
            </a:r>
            <a:r>
              <a:rPr lang="sk-SK" dirty="0" err="1" smtClean="0"/>
              <a:t>trvání</a:t>
            </a:r>
            <a:r>
              <a:rPr lang="sk-SK" dirty="0" smtClean="0"/>
              <a:t> projektu, </a:t>
            </a:r>
            <a:br>
              <a:rPr lang="sk-SK" dirty="0" smtClean="0"/>
            </a:br>
            <a:r>
              <a:rPr lang="sk-SK" dirty="0" err="1" smtClean="0"/>
              <a:t>potřeby</a:t>
            </a:r>
            <a:r>
              <a:rPr lang="sk-SK" dirty="0" smtClean="0"/>
              <a:t> kraje </a:t>
            </a:r>
            <a:r>
              <a:rPr lang="sk-SK" dirty="0" err="1" smtClean="0"/>
              <a:t>vs</a:t>
            </a:r>
            <a:r>
              <a:rPr lang="sk-SK" dirty="0" smtClean="0"/>
              <a:t>. </a:t>
            </a:r>
            <a:r>
              <a:rPr lang="sk-SK" dirty="0" err="1" smtClean="0"/>
              <a:t>stát</a:t>
            </a:r>
            <a:endParaRPr lang="cs-CZ" dirty="0"/>
          </a:p>
        </p:txBody>
      </p:sp>
      <p:sp>
        <p:nvSpPr>
          <p:cNvPr id="3" name="Zástupný symbol pro obsah 2"/>
          <p:cNvSpPr>
            <a:spLocks noGrp="1"/>
          </p:cNvSpPr>
          <p:nvPr>
            <p:ph idx="1"/>
          </p:nvPr>
        </p:nvSpPr>
        <p:spPr>
          <a:xfrm>
            <a:off x="467544" y="1268760"/>
            <a:ext cx="8229600" cy="4464496"/>
          </a:xfrm>
        </p:spPr>
        <p:txBody>
          <a:bodyPr/>
          <a:lstStyle/>
          <a:p>
            <a:pPr algn="just">
              <a:buFont typeface="Wingdings" pitchFamily="2" charset="2"/>
              <a:buChar char="ü"/>
            </a:pPr>
            <a:r>
              <a:rPr lang="cs-CZ" sz="1800" b="1" dirty="0" smtClean="0"/>
              <a:t>Odstranění nedůvěry ve výsledky pravidelných setkání</a:t>
            </a:r>
            <a:r>
              <a:rPr lang="cs-CZ" sz="1800" dirty="0" smtClean="0"/>
              <a:t> v rámci tohoto projektu – počáteční nedůvěra byla rozptýlena výsledky řešení průběžných požadavků objednavatelů veřejné železniční dopravy. Je patrné, že i přes skutečnost, že provozovatel dráhy SŽDC není smluvním partnerem objednavatele, tak začal vnímat potřeby objednavatelů v oblasti organizace veřejné dopravy v krajích.</a:t>
            </a:r>
          </a:p>
          <a:p>
            <a:pPr algn="just">
              <a:buFont typeface="Wingdings" pitchFamily="2" charset="2"/>
              <a:buChar char="ü"/>
            </a:pPr>
            <a:r>
              <a:rPr lang="cs-CZ" sz="1800" b="1" dirty="0" smtClean="0"/>
              <a:t>Zahájení přípravy staveb</a:t>
            </a:r>
            <a:r>
              <a:rPr lang="cs-CZ" sz="1800" dirty="0" smtClean="0"/>
              <a:t>, které jsou pro veřejnou dopravu nutné a jsou objednavateli veřejné dopravy přímo podporovány (v Pardubickém kraji je to konkrétně příprava výstavby Ostřešanské spojky, zlepšování stavu dopravní cesty na regionálních tratích, ad.).</a:t>
            </a:r>
          </a:p>
          <a:p>
            <a:pPr algn="just">
              <a:buFont typeface="Wingdings" pitchFamily="2" charset="2"/>
              <a:buChar char="ü"/>
            </a:pPr>
            <a:r>
              <a:rPr lang="cs-CZ" sz="1800" b="1" dirty="0" smtClean="0"/>
              <a:t>Projekt nám umožňuje přímo sdělovat </a:t>
            </a:r>
            <a:r>
              <a:rPr lang="cs-CZ" sz="1800" dirty="0" smtClean="0"/>
              <a:t>provozovateli dráhy SŽDC </a:t>
            </a:r>
            <a:br>
              <a:rPr lang="cs-CZ" sz="1800" dirty="0" smtClean="0"/>
            </a:br>
            <a:r>
              <a:rPr lang="cs-CZ" sz="1800" dirty="0" smtClean="0"/>
              <a:t>a dopravci ČD při jednáních i strategické záměry obcí a kraje dotýkajících se železnice a železniční dopravy v regionu (příprava výstavby dopravních terminálů, úprav přednádražních prostor, ad.).</a:t>
            </a:r>
          </a:p>
          <a:p>
            <a:pPr marL="0" indent="0" algn="just">
              <a:buNone/>
            </a:pPr>
            <a:endParaRPr lang="cs-CZ" sz="1800" b="1" dirty="0"/>
          </a:p>
          <a:p>
            <a:pPr algn="just"/>
            <a:endParaRPr lang="cs-CZ" sz="2000" dirty="0"/>
          </a:p>
        </p:txBody>
      </p:sp>
      <p:sp>
        <p:nvSpPr>
          <p:cNvPr id="4" name="Zástupný symbol pro číslo snímku 3"/>
          <p:cNvSpPr>
            <a:spLocks noGrp="1"/>
          </p:cNvSpPr>
          <p:nvPr>
            <p:ph type="sldNum" sz="quarter" idx="10"/>
          </p:nvPr>
        </p:nvSpPr>
        <p:spPr/>
        <p:txBody>
          <a:bodyPr/>
          <a:lstStyle/>
          <a:p>
            <a:fld id="{A21C4E38-8F0F-4B0E-8A45-DC19CB92A1D0}" type="slidenum">
              <a:rPr lang="cs-CZ" smtClean="0"/>
              <a:pPr/>
              <a:t>2</a:t>
            </a:fld>
            <a:endParaRPr lang="cs-CZ"/>
          </a:p>
        </p:txBody>
      </p:sp>
    </p:spTree>
    <p:extLst>
      <p:ext uri="{BB962C8B-B14F-4D97-AF65-F5344CB8AC3E}">
        <p14:creationId xmlns:p14="http://schemas.microsoft.com/office/powerpoint/2010/main" val="4164955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260648"/>
            <a:ext cx="8156575" cy="792088"/>
          </a:xfrm>
        </p:spPr>
        <p:txBody>
          <a:bodyPr/>
          <a:lstStyle/>
          <a:p>
            <a:pPr algn="ctr"/>
            <a:r>
              <a:rPr lang="sk-SK" dirty="0" err="1"/>
              <a:t>Závěry</a:t>
            </a:r>
            <a:r>
              <a:rPr lang="sk-SK" dirty="0"/>
              <a:t> z druhého roku </a:t>
            </a:r>
            <a:r>
              <a:rPr lang="sk-SK" dirty="0" err="1"/>
              <a:t>trvání</a:t>
            </a:r>
            <a:r>
              <a:rPr lang="sk-SK" dirty="0"/>
              <a:t> projektu, </a:t>
            </a:r>
            <a:br>
              <a:rPr lang="sk-SK" dirty="0"/>
            </a:br>
            <a:r>
              <a:rPr lang="sk-SK" dirty="0" err="1"/>
              <a:t>potřeby</a:t>
            </a:r>
            <a:r>
              <a:rPr lang="sk-SK" dirty="0"/>
              <a:t> kraje </a:t>
            </a:r>
            <a:r>
              <a:rPr lang="sk-SK" dirty="0" err="1"/>
              <a:t>vs</a:t>
            </a:r>
            <a:r>
              <a:rPr lang="sk-SK" dirty="0"/>
              <a:t>. </a:t>
            </a:r>
            <a:r>
              <a:rPr lang="sk-SK" dirty="0" err="1"/>
              <a:t>stát</a:t>
            </a:r>
            <a:endParaRPr lang="cs-CZ" dirty="0"/>
          </a:p>
        </p:txBody>
      </p:sp>
      <p:sp>
        <p:nvSpPr>
          <p:cNvPr id="3" name="Zástupný symbol pro obsah 2"/>
          <p:cNvSpPr>
            <a:spLocks noGrp="1"/>
          </p:cNvSpPr>
          <p:nvPr>
            <p:ph idx="1"/>
          </p:nvPr>
        </p:nvSpPr>
        <p:spPr>
          <a:xfrm>
            <a:off x="467544" y="1052736"/>
            <a:ext cx="8229600" cy="4752528"/>
          </a:xfrm>
        </p:spPr>
        <p:txBody>
          <a:bodyPr/>
          <a:lstStyle/>
          <a:p>
            <a:pPr marL="0" indent="0" algn="just">
              <a:buNone/>
            </a:pPr>
            <a:r>
              <a:rPr lang="cs-CZ" sz="2000" b="1" dirty="0" smtClean="0"/>
              <a:t>V jaké oblasti spatřujeme zásadní dosud nevyřešené problémy:</a:t>
            </a:r>
          </a:p>
          <a:p>
            <a:pPr algn="just">
              <a:buFont typeface="Wingdings" pitchFamily="2" charset="2"/>
              <a:buChar char="ü"/>
            </a:pPr>
            <a:r>
              <a:rPr lang="cs-CZ" sz="1800" b="1" dirty="0" smtClean="0"/>
              <a:t>Neúčast objednavatele dálkové </a:t>
            </a:r>
            <a:r>
              <a:rPr lang="cs-CZ" sz="1800" dirty="0" smtClean="0"/>
              <a:t>železniční dopravy a zástupců řešících investiční stavby na dráze z Ministerstva dopravy České republiky. </a:t>
            </a:r>
            <a:br>
              <a:rPr lang="cs-CZ" sz="1800" dirty="0" smtClean="0"/>
            </a:br>
            <a:r>
              <a:rPr lang="cs-CZ" sz="1800" dirty="0" smtClean="0"/>
              <a:t>Dle našeho názoru by účast těchto zástupců přispěla k vyjasnění si některý problematických bodů ve strategii MD ČR a krajů.</a:t>
            </a:r>
          </a:p>
          <a:p>
            <a:pPr algn="just">
              <a:buFont typeface="Wingdings" pitchFamily="2" charset="2"/>
              <a:buChar char="ü"/>
            </a:pPr>
            <a:r>
              <a:rPr lang="cs-CZ" sz="1800" b="1" dirty="0" smtClean="0"/>
              <a:t>Dalším problematickým bodem </a:t>
            </a:r>
            <a:r>
              <a:rPr lang="cs-CZ" sz="1800" dirty="0" smtClean="0"/>
              <a:t>v některých částech kraje je neutěšený stav v systému řízení provozu na dráze. Nejkritičtější stav je především </a:t>
            </a:r>
            <a:br>
              <a:rPr lang="cs-CZ" sz="1800" dirty="0" smtClean="0"/>
            </a:br>
            <a:r>
              <a:rPr lang="cs-CZ" sz="1800" dirty="0" smtClean="0"/>
              <a:t>na přetíženém I. tranzitním koridoru mezi Přeloučí – Pardubicemi </a:t>
            </a:r>
            <a:r>
              <a:rPr lang="cs-CZ" sz="1800" dirty="0" err="1" smtClean="0"/>
              <a:t>hl.n</a:t>
            </a:r>
            <a:r>
              <a:rPr lang="cs-CZ" sz="1800" dirty="0" smtClean="0"/>
              <a:t>. –</a:t>
            </a:r>
            <a:br>
              <a:rPr lang="cs-CZ" sz="1800" dirty="0" smtClean="0"/>
            </a:br>
            <a:r>
              <a:rPr lang="cs-CZ" sz="1800" dirty="0" smtClean="0"/>
              <a:t>– Chocní – Českou Třebovou, dále na Spojovacím rameni Česká Třebová –</a:t>
            </a:r>
            <a:br>
              <a:rPr lang="cs-CZ" sz="1800" dirty="0" smtClean="0"/>
            </a:br>
            <a:r>
              <a:rPr lang="cs-CZ" sz="1800" dirty="0" smtClean="0"/>
              <a:t>– Zábřeh na Moravě. Systém řízení provozu na dráze způsobuje objednavateli značné problémy v udržení návazností v přestupních bodech mezi vlaky a bohužel i mezi železniční a autobusovou dopravou.</a:t>
            </a:r>
          </a:p>
          <a:p>
            <a:pPr algn="just">
              <a:buFont typeface="Wingdings" pitchFamily="2" charset="2"/>
              <a:buChar char="ü"/>
            </a:pPr>
            <a:r>
              <a:rPr lang="cs-CZ" sz="1800" b="1" dirty="0" smtClean="0"/>
              <a:t>Pozitivně však vnímáme postupné zlepšování </a:t>
            </a:r>
            <a:r>
              <a:rPr lang="cs-CZ" sz="1800" dirty="0" smtClean="0"/>
              <a:t>v oblasti konstrukce jízdních řádů, kde komunikace ohledně konstrukce tras vlaků regionální dopravy je na velmi vysoké úrovni a objednavatel tak není plně závislý na zprostředkovaných informacích od dopravce.</a:t>
            </a:r>
            <a:endParaRPr lang="cs-CZ" sz="1800" dirty="0"/>
          </a:p>
        </p:txBody>
      </p:sp>
      <p:sp>
        <p:nvSpPr>
          <p:cNvPr id="4" name="Zástupný symbol pro číslo snímku 3"/>
          <p:cNvSpPr>
            <a:spLocks noGrp="1"/>
          </p:cNvSpPr>
          <p:nvPr>
            <p:ph type="sldNum" sz="quarter" idx="10"/>
          </p:nvPr>
        </p:nvSpPr>
        <p:spPr/>
        <p:txBody>
          <a:bodyPr/>
          <a:lstStyle/>
          <a:p>
            <a:fld id="{A21C4E38-8F0F-4B0E-8A45-DC19CB92A1D0}" type="slidenum">
              <a:rPr lang="cs-CZ" smtClean="0"/>
              <a:pPr/>
              <a:t>3</a:t>
            </a:fld>
            <a:endParaRPr lang="cs-CZ"/>
          </a:p>
        </p:txBody>
      </p:sp>
    </p:spTree>
    <p:extLst>
      <p:ext uri="{BB962C8B-B14F-4D97-AF65-F5344CB8AC3E}">
        <p14:creationId xmlns:p14="http://schemas.microsoft.com/office/powerpoint/2010/main" val="1884633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156575" cy="864096"/>
          </a:xfrm>
        </p:spPr>
        <p:txBody>
          <a:bodyPr/>
          <a:lstStyle/>
          <a:p>
            <a:pPr algn="ctr"/>
            <a:r>
              <a:rPr lang="sk-SK" dirty="0" err="1"/>
              <a:t>Závěry</a:t>
            </a:r>
            <a:r>
              <a:rPr lang="sk-SK" dirty="0"/>
              <a:t> z druhého roku </a:t>
            </a:r>
            <a:r>
              <a:rPr lang="sk-SK" dirty="0" err="1"/>
              <a:t>trvání</a:t>
            </a:r>
            <a:r>
              <a:rPr lang="sk-SK" dirty="0"/>
              <a:t> projektu, </a:t>
            </a:r>
            <a:br>
              <a:rPr lang="sk-SK" dirty="0"/>
            </a:br>
            <a:r>
              <a:rPr lang="sk-SK" dirty="0" err="1"/>
              <a:t>potřeby</a:t>
            </a:r>
            <a:r>
              <a:rPr lang="sk-SK" dirty="0"/>
              <a:t> kraje </a:t>
            </a:r>
            <a:r>
              <a:rPr lang="sk-SK" dirty="0" err="1"/>
              <a:t>vs</a:t>
            </a:r>
            <a:r>
              <a:rPr lang="sk-SK" dirty="0"/>
              <a:t>. </a:t>
            </a:r>
            <a:r>
              <a:rPr lang="sk-SK" dirty="0" err="1"/>
              <a:t>stát</a:t>
            </a:r>
            <a:endParaRPr lang="cs-CZ" dirty="0"/>
          </a:p>
        </p:txBody>
      </p:sp>
      <p:sp>
        <p:nvSpPr>
          <p:cNvPr id="3" name="Zástupný symbol pro obsah 2"/>
          <p:cNvSpPr>
            <a:spLocks noGrp="1"/>
          </p:cNvSpPr>
          <p:nvPr>
            <p:ph idx="1"/>
          </p:nvPr>
        </p:nvSpPr>
        <p:spPr>
          <a:xfrm>
            <a:off x="395536" y="1124744"/>
            <a:ext cx="8229600" cy="4281488"/>
          </a:xfrm>
        </p:spPr>
        <p:txBody>
          <a:bodyPr/>
          <a:lstStyle/>
          <a:p>
            <a:pPr marL="0" indent="0" algn="just">
              <a:buNone/>
            </a:pPr>
            <a:r>
              <a:rPr lang="cs-CZ" sz="2000" b="1" dirty="0"/>
              <a:t>V jaké oblasti spatřujeme zásadní dosud nevyřešené problémy:</a:t>
            </a:r>
          </a:p>
          <a:p>
            <a:pPr algn="just">
              <a:buFont typeface="Wingdings" pitchFamily="2" charset="2"/>
              <a:buChar char="ü"/>
            </a:pPr>
            <a:r>
              <a:rPr lang="cs-CZ" sz="1800" b="1" dirty="0" smtClean="0"/>
              <a:t>Zvláštní a někdy nepochopitelné </a:t>
            </a:r>
            <a:r>
              <a:rPr lang="cs-CZ" sz="1800" dirty="0" smtClean="0"/>
              <a:t>negativní „ekonomické hodnocení“ staveb (setkáváme se např. s tím, že po dodání požadovaného výhledu objednávky žel. dopravy  na 30 let dopředu se u navýšení počtu objednávaných vlaků snižují ekonomické parametry na úroveň nemožnosti realizace).</a:t>
            </a:r>
            <a:endParaRPr lang="cs-CZ" sz="1800" dirty="0"/>
          </a:p>
          <a:p>
            <a:pPr algn="just">
              <a:buFont typeface="Wingdings" pitchFamily="2" charset="2"/>
              <a:buChar char="ü"/>
            </a:pPr>
            <a:r>
              <a:rPr lang="cs-CZ" sz="1800" b="1" dirty="0" smtClean="0"/>
              <a:t>Není aktivně řešena problematika </a:t>
            </a:r>
            <a:r>
              <a:rPr lang="cs-CZ" sz="1800" dirty="0" smtClean="0"/>
              <a:t>odstranění problematických míst </a:t>
            </a:r>
            <a:br>
              <a:rPr lang="cs-CZ" sz="1800" dirty="0" smtClean="0"/>
            </a:br>
            <a:r>
              <a:rPr lang="cs-CZ" sz="1800" dirty="0" smtClean="0"/>
              <a:t>na dráze, která znemožňují bezproblémovou konstrukci JŘ a zvyšování konkurenceschopnosti železniční osobní dopravy – jedná se především </a:t>
            </a:r>
            <a:br>
              <a:rPr lang="cs-CZ" sz="1800" dirty="0" smtClean="0"/>
            </a:br>
            <a:r>
              <a:rPr lang="cs-CZ" sz="1800" dirty="0" smtClean="0"/>
              <a:t>o odstranění nevyužívaných přejezdů a přejezdů, které jsou bez větších problémů nahraditelné sousedními více využívanými přejezdy. Je nutno připomenout, že rychlostní propady jsou tak velké, že znemožňují bez problémů tvořit přestupní vazby na vlaky dálkové dopravy vedené </a:t>
            </a:r>
            <a:br>
              <a:rPr lang="cs-CZ" sz="1800" dirty="0" smtClean="0"/>
            </a:br>
            <a:r>
              <a:rPr lang="cs-CZ" sz="1800" dirty="0" smtClean="0"/>
              <a:t>v pravidelném taktu.</a:t>
            </a:r>
            <a:endParaRPr lang="cs-CZ" sz="1800" dirty="0"/>
          </a:p>
        </p:txBody>
      </p:sp>
      <p:sp>
        <p:nvSpPr>
          <p:cNvPr id="4" name="Zástupný symbol pro číslo snímku 3"/>
          <p:cNvSpPr>
            <a:spLocks noGrp="1"/>
          </p:cNvSpPr>
          <p:nvPr>
            <p:ph type="sldNum" sz="quarter" idx="10"/>
          </p:nvPr>
        </p:nvSpPr>
        <p:spPr/>
        <p:txBody>
          <a:bodyPr/>
          <a:lstStyle/>
          <a:p>
            <a:fld id="{A21C4E38-8F0F-4B0E-8A45-DC19CB92A1D0}" type="slidenum">
              <a:rPr lang="cs-CZ" smtClean="0"/>
              <a:pPr/>
              <a:t>4</a:t>
            </a:fld>
            <a:endParaRPr lang="cs-CZ"/>
          </a:p>
        </p:txBody>
      </p:sp>
    </p:spTree>
    <p:extLst>
      <p:ext uri="{BB962C8B-B14F-4D97-AF65-F5344CB8AC3E}">
        <p14:creationId xmlns:p14="http://schemas.microsoft.com/office/powerpoint/2010/main" val="2306777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88641"/>
            <a:ext cx="8229600" cy="3960440"/>
          </a:xfrm>
        </p:spPr>
        <p:txBody>
          <a:bodyPr/>
          <a:lstStyle/>
          <a:p>
            <a:pPr marL="0" indent="0" algn="ctr">
              <a:buNone/>
            </a:pPr>
            <a:endParaRPr lang="cs-CZ" sz="3200" b="1" dirty="0" smtClean="0"/>
          </a:p>
          <a:p>
            <a:pPr marL="0" indent="0" algn="ctr">
              <a:buNone/>
            </a:pPr>
            <a:endParaRPr lang="cs-CZ" sz="3200" b="1" dirty="0"/>
          </a:p>
          <a:p>
            <a:pPr marL="0" indent="0" algn="ctr">
              <a:buNone/>
            </a:pPr>
            <a:endParaRPr lang="cs-CZ" sz="3200" b="1" dirty="0" smtClean="0"/>
          </a:p>
          <a:p>
            <a:pPr marL="0" indent="0" algn="ctr">
              <a:buNone/>
            </a:pPr>
            <a:endParaRPr lang="cs-CZ" sz="3200" b="1" dirty="0"/>
          </a:p>
          <a:p>
            <a:pPr marL="0" indent="0" algn="ctr">
              <a:buNone/>
            </a:pPr>
            <a:r>
              <a:rPr lang="cs-CZ" sz="3200" b="1" dirty="0" smtClean="0"/>
              <a:t>Děkuji za pozornost</a:t>
            </a:r>
            <a:endParaRPr lang="cs-CZ" sz="3200" dirty="0"/>
          </a:p>
        </p:txBody>
      </p:sp>
      <p:sp>
        <p:nvSpPr>
          <p:cNvPr id="4" name="Zástupný symbol pro číslo snímku 3"/>
          <p:cNvSpPr>
            <a:spLocks noGrp="1"/>
          </p:cNvSpPr>
          <p:nvPr>
            <p:ph type="sldNum" sz="quarter" idx="10"/>
          </p:nvPr>
        </p:nvSpPr>
        <p:spPr/>
        <p:txBody>
          <a:bodyPr/>
          <a:lstStyle/>
          <a:p>
            <a:fld id="{A21C4E38-8F0F-4B0E-8A45-DC19CB92A1D0}" type="slidenum">
              <a:rPr lang="cs-CZ" smtClean="0"/>
              <a:pPr/>
              <a:t>5</a:t>
            </a:fld>
            <a:endParaRPr lang="cs-CZ"/>
          </a:p>
        </p:txBody>
      </p:sp>
    </p:spTree>
    <p:extLst>
      <p:ext uri="{BB962C8B-B14F-4D97-AF65-F5344CB8AC3E}">
        <p14:creationId xmlns:p14="http://schemas.microsoft.com/office/powerpoint/2010/main" val="774465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34Prezentace Pk">
  <a:themeElements>
    <a:clrScheme name="kraj_znak_0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raj_znak_07">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raj_znak_0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kraj_znak_07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kraj_znak_07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kraj_znak_07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kraj_znak_07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kraj_znak_07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kraj_znak_07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kraj_znak_07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kraj_znak_07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kraj_znak_07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kraj_znak_07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kraj_znak_07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34Prezentace Pk</Template>
  <TotalTime>793</TotalTime>
  <Words>249</Words>
  <Application>Microsoft Office PowerPoint</Application>
  <PresentationFormat>Předvádění na obrazovce (4:3)</PresentationFormat>
  <Paragraphs>33</Paragraphs>
  <Slides>5</Slides>
  <Notes>0</Notes>
  <HiddenSlides>0</HiddenSlides>
  <MMClips>0</MMClips>
  <ScaleCrop>false</ScaleCrop>
  <HeadingPairs>
    <vt:vector size="4" baseType="variant">
      <vt:variant>
        <vt:lpstr>Motiv</vt:lpstr>
      </vt:variant>
      <vt:variant>
        <vt:i4>1</vt:i4>
      </vt:variant>
      <vt:variant>
        <vt:lpstr>Nadpisy snímků</vt:lpstr>
      </vt:variant>
      <vt:variant>
        <vt:i4>5</vt:i4>
      </vt:variant>
    </vt:vector>
  </HeadingPairs>
  <TitlesOfParts>
    <vt:vector size="6" baseType="lpstr">
      <vt:lpstr>34Prezentace Pk</vt:lpstr>
      <vt:lpstr>Prezentace aplikace PowerPoint</vt:lpstr>
      <vt:lpstr>Závěry z druhého roku trvání projektu,  potřeby kraje vs. stát</vt:lpstr>
      <vt:lpstr>Závěry z druhého roku trvání projektu,  potřeby kraje vs. stát</vt:lpstr>
      <vt:lpstr>Závěry z druhého roku trvání projektu,  potřeby kraje vs. stát</vt:lpstr>
      <vt:lpstr>Prezentace aplikace PowerPoint</vt:lpstr>
    </vt:vector>
  </TitlesOfParts>
  <Company>Pardubický kraj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Jiří Pálka</dc:creator>
  <cp:lastModifiedBy>Pálka Jiří</cp:lastModifiedBy>
  <cp:revision>74</cp:revision>
  <dcterms:created xsi:type="dcterms:W3CDTF">2013-08-30T06:04:46Z</dcterms:created>
  <dcterms:modified xsi:type="dcterms:W3CDTF">2016-11-22T08:20:55Z</dcterms:modified>
</cp:coreProperties>
</file>