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319" r:id="rId5"/>
    <p:sldId id="565" r:id="rId6"/>
    <p:sldId id="581" r:id="rId7"/>
    <p:sldId id="549" r:id="rId8"/>
    <p:sldId id="552" r:id="rId9"/>
    <p:sldId id="564" r:id="rId10"/>
    <p:sldId id="553" r:id="rId11"/>
    <p:sldId id="539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38" r:id="rId20"/>
    <p:sldId id="579" r:id="rId21"/>
    <p:sldId id="574" r:id="rId22"/>
    <p:sldId id="590" r:id="rId23"/>
    <p:sldId id="580" r:id="rId24"/>
    <p:sldId id="584" r:id="rId25"/>
    <p:sldId id="583" r:id="rId26"/>
    <p:sldId id="582" r:id="rId27"/>
    <p:sldId id="585" r:id="rId28"/>
    <p:sldId id="587" r:id="rId29"/>
    <p:sldId id="588" r:id="rId30"/>
    <p:sldId id="589" r:id="rId31"/>
    <p:sldId id="586" r:id="rId32"/>
    <p:sldId id="591" r:id="rId33"/>
    <p:sldId id="575" r:id="rId34"/>
    <p:sldId id="578" r:id="rId35"/>
    <p:sldId id="576" r:id="rId36"/>
    <p:sldId id="573" r:id="rId37"/>
    <p:sldId id="577" r:id="rId38"/>
    <p:sldId id="592" r:id="rId39"/>
    <p:sldId id="336" r:id="rId40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73">
          <p15:clr>
            <a:srgbClr val="A4A3A4"/>
          </p15:clr>
        </p15:guide>
        <p15:guide id="3" orient="horz" pos="4125">
          <p15:clr>
            <a:srgbClr val="A4A3A4"/>
          </p15:clr>
        </p15:guide>
        <p15:guide id="5" orient="horz" pos="3822">
          <p15:clr>
            <a:srgbClr val="A4A3A4"/>
          </p15:clr>
        </p15:guide>
        <p15:guide id="6" orient="horz" pos="951">
          <p15:clr>
            <a:srgbClr val="A4A3A4"/>
          </p15:clr>
        </p15:guide>
        <p15:guide id="7" pos="2880">
          <p15:clr>
            <a:srgbClr val="A4A3A4"/>
          </p15:clr>
        </p15:guide>
        <p15:guide id="8" pos="313">
          <p15:clr>
            <a:srgbClr val="A4A3A4"/>
          </p15:clr>
        </p15:guide>
        <p15:guide id="9" pos="5451">
          <p15:clr>
            <a:srgbClr val="A4A3A4"/>
          </p15:clr>
        </p15:guide>
        <p15:guide id="10" pos="2049">
          <p15:clr>
            <a:srgbClr val="A4A3A4"/>
          </p15:clr>
        </p15:guide>
        <p15:guide id="11" pos="3711">
          <p15:clr>
            <a:srgbClr val="A4A3A4"/>
          </p15:clr>
        </p15:guide>
        <p15:guide id="12" pos="3864">
          <p15:clr>
            <a:srgbClr val="A4A3A4"/>
          </p15:clr>
        </p15:guide>
        <p15:guide id="13" pos="2801">
          <p15:clr>
            <a:srgbClr val="A4A3A4"/>
          </p15:clr>
        </p15:guide>
        <p15:guide id="14" pos="2959">
          <p15:clr>
            <a:srgbClr val="A4A3A4"/>
          </p15:clr>
        </p15:guide>
        <p15:guide id="15" pos="1896">
          <p15:clr>
            <a:srgbClr val="A4A3A4"/>
          </p15:clr>
        </p15:guide>
        <p15:guide id="16" orient="horz" pos="34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B8ECC-AA55-D82E-0600-267B1F782A71}" v="11" dt="2023-12-04T11:17:27.960"/>
    <p1510:client id="{61D84595-8CB5-D854-D6DA-EBF2E9E42846}" v="1" dt="2024-01-08T08:13:35.994"/>
    <p1510:client id="{6524F7F1-1701-63D8-374B-74F4861AA6C8}" v="10" dt="2023-12-04T09:28:01.499"/>
    <p1510:client id="{CB2BB35C-917E-4A50-1C93-00CC6360CBB9}" v="69" dt="2023-12-04T07:19:51.950"/>
    <p1510:client id="{CE078441-0B89-9E49-DEDA-C430B80BDCD6}" v="67" dt="2023-12-04T07:43:14.045"/>
    <p1510:client id="{D035D271-98AD-5642-767B-AD82296E496F}" v="50" dt="2023-12-04T09:18:20.669"/>
  </p1510:revLst>
</p1510:revInfo>
</file>

<file path=ppt/tableStyles.xml><?xml version="1.0" encoding="utf-8"?>
<a:tblStyleLst xmlns:a="http://schemas.openxmlformats.org/drawingml/2006/main" def="{182C228D-DB82-498E-97C7-A9C4409E5F8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2C228D-DB82-498E-97C7-A9C4409E5F8C}" styleName="SZDC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7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7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381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1218"/>
      </p:cViewPr>
      <p:guideLst>
        <p:guide orient="horz" pos="2160"/>
        <p:guide orient="horz" pos="273"/>
        <p:guide orient="horz" pos="4125"/>
        <p:guide orient="horz" pos="3822"/>
        <p:guide orient="horz" pos="951"/>
        <p:guide pos="2880"/>
        <p:guide pos="313"/>
        <p:guide pos="5451"/>
        <p:guide pos="2049"/>
        <p:guide pos="3711"/>
        <p:guide pos="3864"/>
        <p:guide pos="2801"/>
        <p:guide pos="2959"/>
        <p:guide pos="1896"/>
        <p:guide orient="horz" pos="34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rabcová Hana, Ing." userId="S::hrabcova@spravazeleznic.cz::99e306c7-7372-4609-9611-262782b84cd7" providerId="AD" clId="Web-{D035D271-98AD-5642-767B-AD82296E496F}"/>
    <pc:docChg chg="addSld delSld modSld">
      <pc:chgData name="Hrabcová Hana, Ing." userId="S::hrabcova@spravazeleznic.cz::99e306c7-7372-4609-9611-262782b84cd7" providerId="AD" clId="Web-{D035D271-98AD-5642-767B-AD82296E496F}" dt="2023-12-04T09:18:20.669" v="51" actId="20577"/>
      <pc:docMkLst>
        <pc:docMk/>
      </pc:docMkLst>
      <pc:sldChg chg="delSp modSp add del replId">
        <pc:chgData name="Hrabcová Hana, Ing." userId="S::hrabcova@spravazeleznic.cz::99e306c7-7372-4609-9611-262782b84cd7" providerId="AD" clId="Web-{D035D271-98AD-5642-767B-AD82296E496F}" dt="2023-12-04T09:16:23.727" v="28"/>
        <pc:sldMkLst>
          <pc:docMk/>
          <pc:sldMk cId="175751447" sldId="574"/>
        </pc:sldMkLst>
        <pc:spChg chg="mod">
          <ac:chgData name="Hrabcová Hana, Ing." userId="S::hrabcova@spravazeleznic.cz::99e306c7-7372-4609-9611-262782b84cd7" providerId="AD" clId="Web-{D035D271-98AD-5642-767B-AD82296E496F}" dt="2023-12-04T09:16:00.335" v="27" actId="20577"/>
          <ac:spMkLst>
            <pc:docMk/>
            <pc:sldMk cId="175751447" sldId="574"/>
            <ac:spMk id="2" creationId="{00000000-0000-0000-0000-000000000000}"/>
          </ac:spMkLst>
        </pc:spChg>
        <pc:spChg chg="mod">
          <ac:chgData name="Hrabcová Hana, Ing." userId="S::hrabcova@spravazeleznic.cz::99e306c7-7372-4609-9611-262782b84cd7" providerId="AD" clId="Web-{D035D271-98AD-5642-767B-AD82296E496F}" dt="2023-12-04T09:14:39.926" v="5" actId="20577"/>
          <ac:spMkLst>
            <pc:docMk/>
            <pc:sldMk cId="175751447" sldId="574"/>
            <ac:spMk id="4" creationId="{00000000-0000-0000-0000-000000000000}"/>
          </ac:spMkLst>
        </pc:spChg>
        <pc:picChg chg="del">
          <ac:chgData name="Hrabcová Hana, Ing." userId="S::hrabcova@spravazeleznic.cz::99e306c7-7372-4609-9611-262782b84cd7" providerId="AD" clId="Web-{D035D271-98AD-5642-767B-AD82296E496F}" dt="2023-12-04T09:14:15.894" v="2"/>
          <ac:picMkLst>
            <pc:docMk/>
            <pc:sldMk cId="175751447" sldId="574"/>
            <ac:picMk id="7" creationId="{3DE46635-7EE1-F73A-02D9-ADB1285D6D19}"/>
          </ac:picMkLst>
        </pc:picChg>
      </pc:sldChg>
      <pc:sldChg chg="delSp modSp add replId">
        <pc:chgData name="Hrabcová Hana, Ing." userId="S::hrabcova@spravazeleznic.cz::99e306c7-7372-4609-9611-262782b84cd7" providerId="AD" clId="Web-{D035D271-98AD-5642-767B-AD82296E496F}" dt="2023-12-04T09:18:20.669" v="51" actId="20577"/>
        <pc:sldMkLst>
          <pc:docMk/>
          <pc:sldMk cId="182566089" sldId="574"/>
        </pc:sldMkLst>
        <pc:spChg chg="mod">
          <ac:chgData name="Hrabcová Hana, Ing." userId="S::hrabcova@spravazeleznic.cz::99e306c7-7372-4609-9611-262782b84cd7" providerId="AD" clId="Web-{D035D271-98AD-5642-767B-AD82296E496F}" dt="2023-12-04T09:18:20.669" v="51" actId="20577"/>
          <ac:spMkLst>
            <pc:docMk/>
            <pc:sldMk cId="182566089" sldId="574"/>
            <ac:spMk id="2" creationId="{00000000-0000-0000-0000-000000000000}"/>
          </ac:spMkLst>
        </pc:spChg>
        <pc:spChg chg="mod">
          <ac:chgData name="Hrabcová Hana, Ing." userId="S::hrabcova@spravazeleznic.cz::99e306c7-7372-4609-9611-262782b84cd7" providerId="AD" clId="Web-{D035D271-98AD-5642-767B-AD82296E496F}" dt="2023-12-04T09:16:47.931" v="34" actId="20577"/>
          <ac:spMkLst>
            <pc:docMk/>
            <pc:sldMk cId="182566089" sldId="574"/>
            <ac:spMk id="4" creationId="{00000000-0000-0000-0000-000000000000}"/>
          </ac:spMkLst>
        </pc:spChg>
        <pc:picChg chg="del">
          <ac:chgData name="Hrabcová Hana, Ing." userId="S::hrabcova@spravazeleznic.cz::99e306c7-7372-4609-9611-262782b84cd7" providerId="AD" clId="Web-{D035D271-98AD-5642-767B-AD82296E496F}" dt="2023-12-04T09:16:30.024" v="30"/>
          <ac:picMkLst>
            <pc:docMk/>
            <pc:sldMk cId="182566089" sldId="574"/>
            <ac:picMk id="7" creationId="{3DE46635-7EE1-F73A-02D9-ADB1285D6D19}"/>
          </ac:picMkLst>
        </pc:picChg>
      </pc:sldChg>
    </pc:docChg>
  </pc:docChgLst>
  <pc:docChgLst>
    <pc:chgData name="Hrabcová Hana, Ing." userId="S::hrabcova@spravazeleznic.cz::99e306c7-7372-4609-9611-262782b84cd7" providerId="AD" clId="Web-{CE078441-0B89-9E49-DEDA-C430B80BDCD6}"/>
    <pc:docChg chg="modSld">
      <pc:chgData name="Hrabcová Hana, Ing." userId="S::hrabcova@spravazeleznic.cz::99e306c7-7372-4609-9611-262782b84cd7" providerId="AD" clId="Web-{CE078441-0B89-9E49-DEDA-C430B80BDCD6}" dt="2023-12-04T07:43:14.045" v="66" actId="20577"/>
      <pc:docMkLst>
        <pc:docMk/>
      </pc:docMkLst>
      <pc:sldChg chg="modSp">
        <pc:chgData name="Hrabcová Hana, Ing." userId="S::hrabcova@spravazeleznic.cz::99e306c7-7372-4609-9611-262782b84cd7" providerId="AD" clId="Web-{CE078441-0B89-9E49-DEDA-C430B80BDCD6}" dt="2023-12-04T07:43:14.045" v="66" actId="20577"/>
        <pc:sldMkLst>
          <pc:docMk/>
          <pc:sldMk cId="3387696080" sldId="566"/>
        </pc:sldMkLst>
        <pc:spChg chg="mod">
          <ac:chgData name="Hrabcová Hana, Ing." userId="S::hrabcova@spravazeleznic.cz::99e306c7-7372-4609-9611-262782b84cd7" providerId="AD" clId="Web-{CE078441-0B89-9E49-DEDA-C430B80BDCD6}" dt="2023-12-04T07:43:14.045" v="66" actId="20577"/>
          <ac:spMkLst>
            <pc:docMk/>
            <pc:sldMk cId="3387696080" sldId="566"/>
            <ac:spMk id="2" creationId="{F7AF04BB-F46F-19BE-2467-5A0D6D121D06}"/>
          </ac:spMkLst>
        </pc:spChg>
      </pc:sldChg>
    </pc:docChg>
  </pc:docChgLst>
  <pc:docChgLst>
    <pc:chgData name="Hrabcová Hana, Ing." userId="S::hrabcova@spravazeleznic.cz::99e306c7-7372-4609-9611-262782b84cd7" providerId="AD" clId="Web-{5A1B8ECC-AA55-D82E-0600-267B1F782A71}"/>
    <pc:docChg chg="modSld">
      <pc:chgData name="Hrabcová Hana, Ing." userId="S::hrabcova@spravazeleznic.cz::99e306c7-7372-4609-9611-262782b84cd7" providerId="AD" clId="Web-{5A1B8ECC-AA55-D82E-0600-267B1F782A71}" dt="2023-12-04T11:17:27.960" v="10" actId="20577"/>
      <pc:docMkLst>
        <pc:docMk/>
      </pc:docMkLst>
      <pc:sldChg chg="modSp">
        <pc:chgData name="Hrabcová Hana, Ing." userId="S::hrabcova@spravazeleznic.cz::99e306c7-7372-4609-9611-262782b84cd7" providerId="AD" clId="Web-{5A1B8ECC-AA55-D82E-0600-267B1F782A71}" dt="2023-12-04T11:17:27.960" v="10" actId="20577"/>
        <pc:sldMkLst>
          <pc:docMk/>
          <pc:sldMk cId="40457080" sldId="544"/>
        </pc:sldMkLst>
        <pc:spChg chg="mod">
          <ac:chgData name="Hrabcová Hana, Ing." userId="S::hrabcova@spravazeleznic.cz::99e306c7-7372-4609-9611-262782b84cd7" providerId="AD" clId="Web-{5A1B8ECC-AA55-D82E-0600-267B1F782A71}" dt="2023-12-04T11:17:27.960" v="10" actId="20577"/>
          <ac:spMkLst>
            <pc:docMk/>
            <pc:sldMk cId="40457080" sldId="544"/>
            <ac:spMk id="2" creationId="{00000000-0000-0000-0000-000000000000}"/>
          </ac:spMkLst>
        </pc:spChg>
      </pc:sldChg>
    </pc:docChg>
  </pc:docChgLst>
  <pc:docChgLst>
    <pc:chgData name="Hrabcová Hana, Ing." userId="S::hrabcova@spravazeleznic.cz::99e306c7-7372-4609-9611-262782b84cd7" providerId="AD" clId="Web-{CB2BB35C-917E-4A50-1C93-00CC6360CBB9}"/>
    <pc:docChg chg="addSld modSld sldOrd">
      <pc:chgData name="Hrabcová Hana, Ing." userId="S::hrabcova@spravazeleznic.cz::99e306c7-7372-4609-9611-262782b84cd7" providerId="AD" clId="Web-{CB2BB35C-917E-4A50-1C93-00CC6360CBB9}" dt="2023-12-04T07:19:51.950" v="63" actId="20577"/>
      <pc:docMkLst>
        <pc:docMk/>
      </pc:docMkLst>
      <pc:sldChg chg="modSp">
        <pc:chgData name="Hrabcová Hana, Ing." userId="S::hrabcova@spravazeleznic.cz::99e306c7-7372-4609-9611-262782b84cd7" providerId="AD" clId="Web-{CB2BB35C-917E-4A50-1C93-00CC6360CBB9}" dt="2023-12-04T07:05:34.552" v="4" actId="20577"/>
        <pc:sldMkLst>
          <pc:docMk/>
          <pc:sldMk cId="1984919264" sldId="546"/>
        </pc:sldMkLst>
        <pc:spChg chg="mod">
          <ac:chgData name="Hrabcová Hana, Ing." userId="S::hrabcova@spravazeleznic.cz::99e306c7-7372-4609-9611-262782b84cd7" providerId="AD" clId="Web-{CB2BB35C-917E-4A50-1C93-00CC6360CBB9}" dt="2023-12-04T07:05:34.552" v="4" actId="20577"/>
          <ac:spMkLst>
            <pc:docMk/>
            <pc:sldMk cId="1984919264" sldId="546"/>
            <ac:spMk id="2" creationId="{00000000-0000-0000-0000-000000000000}"/>
          </ac:spMkLst>
        </pc:spChg>
      </pc:sldChg>
      <pc:sldChg chg="modSp">
        <pc:chgData name="Hrabcová Hana, Ing." userId="S::hrabcova@spravazeleznic.cz::99e306c7-7372-4609-9611-262782b84cd7" providerId="AD" clId="Web-{CB2BB35C-917E-4A50-1C93-00CC6360CBB9}" dt="2023-12-04T07:13:47.909" v="40" actId="20577"/>
        <pc:sldMkLst>
          <pc:docMk/>
          <pc:sldMk cId="2432980401" sldId="547"/>
        </pc:sldMkLst>
        <pc:spChg chg="mod">
          <ac:chgData name="Hrabcová Hana, Ing." userId="S::hrabcova@spravazeleznic.cz::99e306c7-7372-4609-9611-262782b84cd7" providerId="AD" clId="Web-{CB2BB35C-917E-4A50-1C93-00CC6360CBB9}" dt="2023-12-04T07:13:47.909" v="40" actId="20577"/>
          <ac:spMkLst>
            <pc:docMk/>
            <pc:sldMk cId="2432980401" sldId="547"/>
            <ac:spMk id="2" creationId="{00000000-0000-0000-0000-000000000000}"/>
          </ac:spMkLst>
        </pc:spChg>
        <pc:spChg chg="mod">
          <ac:chgData name="Hrabcová Hana, Ing." userId="S::hrabcova@spravazeleznic.cz::99e306c7-7372-4609-9611-262782b84cd7" providerId="AD" clId="Web-{CB2BB35C-917E-4A50-1C93-00CC6360CBB9}" dt="2023-12-04T07:13:38.174" v="38" actId="20577"/>
          <ac:spMkLst>
            <pc:docMk/>
            <pc:sldMk cId="2432980401" sldId="547"/>
            <ac:spMk id="4" creationId="{00000000-0000-0000-0000-000000000000}"/>
          </ac:spMkLst>
        </pc:spChg>
      </pc:sldChg>
      <pc:sldChg chg="modSp">
        <pc:chgData name="Hrabcová Hana, Ing." userId="S::hrabcova@spravazeleznic.cz::99e306c7-7372-4609-9611-262782b84cd7" providerId="AD" clId="Web-{CB2BB35C-917E-4A50-1C93-00CC6360CBB9}" dt="2023-12-04T07:13:16.080" v="28" actId="20577"/>
        <pc:sldMkLst>
          <pc:docMk/>
          <pc:sldMk cId="3617931633" sldId="549"/>
        </pc:sldMkLst>
        <pc:spChg chg="mod">
          <ac:chgData name="Hrabcová Hana, Ing." userId="S::hrabcova@spravazeleznic.cz::99e306c7-7372-4609-9611-262782b84cd7" providerId="AD" clId="Web-{CB2BB35C-917E-4A50-1C93-00CC6360CBB9}" dt="2023-12-04T07:13:16.080" v="28" actId="20577"/>
          <ac:spMkLst>
            <pc:docMk/>
            <pc:sldMk cId="3617931633" sldId="549"/>
            <ac:spMk id="4" creationId="{00000000-0000-0000-0000-000000000000}"/>
          </ac:spMkLst>
        </pc:spChg>
      </pc:sldChg>
      <pc:sldChg chg="modSp">
        <pc:chgData name="Hrabcová Hana, Ing." userId="S::hrabcova@spravazeleznic.cz::99e306c7-7372-4609-9611-262782b84cd7" providerId="AD" clId="Web-{CB2BB35C-917E-4A50-1C93-00CC6360CBB9}" dt="2023-12-04T07:19:51.950" v="63" actId="20577"/>
        <pc:sldMkLst>
          <pc:docMk/>
          <pc:sldMk cId="2270875913" sldId="550"/>
        </pc:sldMkLst>
        <pc:spChg chg="mod">
          <ac:chgData name="Hrabcová Hana, Ing." userId="S::hrabcova@spravazeleznic.cz::99e306c7-7372-4609-9611-262782b84cd7" providerId="AD" clId="Web-{CB2BB35C-917E-4A50-1C93-00CC6360CBB9}" dt="2023-12-04T07:19:51.950" v="63" actId="20577"/>
          <ac:spMkLst>
            <pc:docMk/>
            <pc:sldMk cId="2270875913" sldId="550"/>
            <ac:spMk id="2" creationId="{00000000-0000-0000-0000-000000000000}"/>
          </ac:spMkLst>
        </pc:spChg>
      </pc:sldChg>
      <pc:sldChg chg="modSp">
        <pc:chgData name="Hrabcová Hana, Ing." userId="S::hrabcova@spravazeleznic.cz::99e306c7-7372-4609-9611-262782b84cd7" providerId="AD" clId="Web-{CB2BB35C-917E-4A50-1C93-00CC6360CBB9}" dt="2023-12-04T07:14:05.315" v="45" actId="20577"/>
        <pc:sldMkLst>
          <pc:docMk/>
          <pc:sldMk cId="2059888198" sldId="552"/>
        </pc:sldMkLst>
        <pc:spChg chg="mod">
          <ac:chgData name="Hrabcová Hana, Ing." userId="S::hrabcova@spravazeleznic.cz::99e306c7-7372-4609-9611-262782b84cd7" providerId="AD" clId="Web-{CB2BB35C-917E-4A50-1C93-00CC6360CBB9}" dt="2023-12-04T07:14:05.315" v="45" actId="20577"/>
          <ac:spMkLst>
            <pc:docMk/>
            <pc:sldMk cId="2059888198" sldId="552"/>
            <ac:spMk id="4" creationId="{00000000-0000-0000-0000-000000000000}"/>
          </ac:spMkLst>
        </pc:spChg>
      </pc:sldChg>
      <pc:sldChg chg="modSp">
        <pc:chgData name="Hrabcová Hana, Ing." userId="S::hrabcova@spravazeleznic.cz::99e306c7-7372-4609-9611-262782b84cd7" providerId="AD" clId="Web-{CB2BB35C-917E-4A50-1C93-00CC6360CBB9}" dt="2023-12-04T07:13:21.424" v="31" actId="20577"/>
        <pc:sldMkLst>
          <pc:docMk/>
          <pc:sldMk cId="3416844627" sldId="553"/>
        </pc:sldMkLst>
        <pc:spChg chg="mod">
          <ac:chgData name="Hrabcová Hana, Ing." userId="S::hrabcova@spravazeleznic.cz::99e306c7-7372-4609-9611-262782b84cd7" providerId="AD" clId="Web-{CB2BB35C-917E-4A50-1C93-00CC6360CBB9}" dt="2023-12-04T07:13:21.424" v="31" actId="20577"/>
          <ac:spMkLst>
            <pc:docMk/>
            <pc:sldMk cId="3416844627" sldId="553"/>
            <ac:spMk id="4" creationId="{00000000-0000-0000-0000-000000000000}"/>
          </ac:spMkLst>
        </pc:spChg>
      </pc:sldChg>
      <pc:sldChg chg="modSp">
        <pc:chgData name="Hrabcová Hana, Ing." userId="S::hrabcova@spravazeleznic.cz::99e306c7-7372-4609-9611-262782b84cd7" providerId="AD" clId="Web-{CB2BB35C-917E-4A50-1C93-00CC6360CBB9}" dt="2023-12-04T07:11:26.077" v="25" actId="20577"/>
        <pc:sldMkLst>
          <pc:docMk/>
          <pc:sldMk cId="1117618880" sldId="565"/>
        </pc:sldMkLst>
        <pc:spChg chg="mod">
          <ac:chgData name="Hrabcová Hana, Ing." userId="S::hrabcova@spravazeleznic.cz::99e306c7-7372-4609-9611-262782b84cd7" providerId="AD" clId="Web-{CB2BB35C-917E-4A50-1C93-00CC6360CBB9}" dt="2023-12-04T07:11:26.077" v="25" actId="20577"/>
          <ac:spMkLst>
            <pc:docMk/>
            <pc:sldMk cId="1117618880" sldId="565"/>
            <ac:spMk id="2" creationId="{00000000-0000-0000-0000-000000000000}"/>
          </ac:spMkLst>
        </pc:spChg>
      </pc:sldChg>
      <pc:sldChg chg="modSp">
        <pc:chgData name="Hrabcová Hana, Ing." userId="S::hrabcova@spravazeleznic.cz::99e306c7-7372-4609-9611-262782b84cd7" providerId="AD" clId="Web-{CB2BB35C-917E-4A50-1C93-00CC6360CBB9}" dt="2023-12-04T07:11:00.936" v="20" actId="20577"/>
        <pc:sldMkLst>
          <pc:docMk/>
          <pc:sldMk cId="3387696080" sldId="566"/>
        </pc:sldMkLst>
        <pc:spChg chg="mod">
          <ac:chgData name="Hrabcová Hana, Ing." userId="S::hrabcova@spravazeleznic.cz::99e306c7-7372-4609-9611-262782b84cd7" providerId="AD" clId="Web-{CB2BB35C-917E-4A50-1C93-00CC6360CBB9}" dt="2023-12-04T07:11:00.936" v="20" actId="20577"/>
          <ac:spMkLst>
            <pc:docMk/>
            <pc:sldMk cId="3387696080" sldId="566"/>
            <ac:spMk id="2" creationId="{F7AF04BB-F46F-19BE-2467-5A0D6D121D06}"/>
          </ac:spMkLst>
        </pc:spChg>
        <pc:spChg chg="mod">
          <ac:chgData name="Hrabcová Hana, Ing." userId="S::hrabcova@spravazeleznic.cz::99e306c7-7372-4609-9611-262782b84cd7" providerId="AD" clId="Web-{CB2BB35C-917E-4A50-1C93-00CC6360CBB9}" dt="2023-12-04T07:07:34.571" v="7" actId="20577"/>
          <ac:spMkLst>
            <pc:docMk/>
            <pc:sldMk cId="3387696080" sldId="566"/>
            <ac:spMk id="4" creationId="{62E25351-5703-549A-D642-BF24104DA970}"/>
          </ac:spMkLst>
        </pc:spChg>
      </pc:sldChg>
      <pc:sldChg chg="modSp">
        <pc:chgData name="Hrabcová Hana, Ing." userId="S::hrabcova@spravazeleznic.cz::99e306c7-7372-4609-9611-262782b84cd7" providerId="AD" clId="Web-{CB2BB35C-917E-4A50-1C93-00CC6360CBB9}" dt="2023-12-04T07:04:48.629" v="1" actId="20577"/>
        <pc:sldMkLst>
          <pc:docMk/>
          <pc:sldMk cId="838018588" sldId="568"/>
        </pc:sldMkLst>
        <pc:spChg chg="mod">
          <ac:chgData name="Hrabcová Hana, Ing." userId="S::hrabcova@spravazeleznic.cz::99e306c7-7372-4609-9611-262782b84cd7" providerId="AD" clId="Web-{CB2BB35C-917E-4A50-1C93-00CC6360CBB9}" dt="2023-12-04T07:04:48.629" v="1" actId="20577"/>
          <ac:spMkLst>
            <pc:docMk/>
            <pc:sldMk cId="838018588" sldId="568"/>
            <ac:spMk id="2" creationId="{00000000-0000-0000-0000-000000000000}"/>
          </ac:spMkLst>
        </pc:spChg>
      </pc:sldChg>
      <pc:sldChg chg="addSp delSp modSp add ord replId">
        <pc:chgData name="Hrabcová Hana, Ing." userId="S::hrabcova@spravazeleznic.cz::99e306c7-7372-4609-9611-262782b84cd7" providerId="AD" clId="Web-{CB2BB35C-917E-4A50-1C93-00CC6360CBB9}" dt="2023-12-04T07:18:00.478" v="61"/>
        <pc:sldMkLst>
          <pc:docMk/>
          <pc:sldMk cId="3136072472" sldId="573"/>
        </pc:sldMkLst>
        <pc:spChg chg="add del mod">
          <ac:chgData name="Hrabcová Hana, Ing." userId="S::hrabcova@spravazeleznic.cz::99e306c7-7372-4609-9611-262782b84cd7" providerId="AD" clId="Web-{CB2BB35C-917E-4A50-1C93-00CC6360CBB9}" dt="2023-12-04T07:17:01.117" v="48"/>
          <ac:spMkLst>
            <pc:docMk/>
            <pc:sldMk cId="3136072472" sldId="573"/>
            <ac:spMk id="3" creationId="{8E4FF523-9277-C30C-8E85-54296CB6FDED}"/>
          </ac:spMkLst>
        </pc:spChg>
        <pc:spChg chg="mod">
          <ac:chgData name="Hrabcová Hana, Ing." userId="S::hrabcova@spravazeleznic.cz::99e306c7-7372-4609-9611-262782b84cd7" providerId="AD" clId="Web-{CB2BB35C-917E-4A50-1C93-00CC6360CBB9}" dt="2023-12-04T07:17:39.946" v="59" actId="20577"/>
          <ac:spMkLst>
            <pc:docMk/>
            <pc:sldMk cId="3136072472" sldId="573"/>
            <ac:spMk id="4" creationId="{00000000-0000-0000-0000-000000000000}"/>
          </ac:spMkLst>
        </pc:spChg>
        <pc:picChg chg="add mod ord">
          <ac:chgData name="Hrabcová Hana, Ing." userId="S::hrabcova@spravazeleznic.cz::99e306c7-7372-4609-9611-262782b84cd7" providerId="AD" clId="Web-{CB2BB35C-917E-4A50-1C93-00CC6360CBB9}" dt="2023-12-04T07:17:43.462" v="60" actId="1076"/>
          <ac:picMkLst>
            <pc:docMk/>
            <pc:sldMk cId="3136072472" sldId="573"/>
            <ac:picMk id="7" creationId="{B5F63012-F577-637C-6591-899BE5EEECDA}"/>
          </ac:picMkLst>
        </pc:picChg>
        <pc:picChg chg="del">
          <ac:chgData name="Hrabcová Hana, Ing." userId="S::hrabcova@spravazeleznic.cz::99e306c7-7372-4609-9611-262782b84cd7" providerId="AD" clId="Web-{CB2BB35C-917E-4A50-1C93-00CC6360CBB9}" dt="2023-12-04T07:16:55.211" v="47"/>
          <ac:picMkLst>
            <pc:docMk/>
            <pc:sldMk cId="3136072472" sldId="573"/>
            <ac:picMk id="9" creationId="{A5FFA97D-49FF-FA29-6297-748209890447}"/>
          </ac:picMkLst>
        </pc:picChg>
        <pc:picChg chg="del">
          <ac:chgData name="Hrabcová Hana, Ing." userId="S::hrabcova@spravazeleznic.cz::99e306c7-7372-4609-9611-262782b84cd7" providerId="AD" clId="Web-{CB2BB35C-917E-4A50-1C93-00CC6360CBB9}" dt="2023-12-04T07:17:04.680" v="49"/>
          <ac:picMkLst>
            <pc:docMk/>
            <pc:sldMk cId="3136072472" sldId="573"/>
            <ac:picMk id="10" creationId="{7C18F9B3-340E-950D-CA9A-9C80B2AE1DE5}"/>
          </ac:picMkLst>
        </pc:picChg>
      </pc:sldChg>
    </pc:docChg>
  </pc:docChgLst>
  <pc:docChgLst>
    <pc:chgData name="Hrabcová Hana, Ing." userId="S::hrabcova@spravazeleznic.cz::99e306c7-7372-4609-9611-262782b84cd7" providerId="AD" clId="Web-{6524F7F1-1701-63D8-374B-74F4861AA6C8}"/>
    <pc:docChg chg="modSld">
      <pc:chgData name="Hrabcová Hana, Ing." userId="S::hrabcova@spravazeleznic.cz::99e306c7-7372-4609-9611-262782b84cd7" providerId="AD" clId="Web-{6524F7F1-1701-63D8-374B-74F4861AA6C8}" dt="2023-12-04T09:28:01.499" v="9" actId="20577"/>
      <pc:docMkLst>
        <pc:docMk/>
      </pc:docMkLst>
      <pc:sldChg chg="modSp">
        <pc:chgData name="Hrabcová Hana, Ing." userId="S::hrabcova@spravazeleznic.cz::99e306c7-7372-4609-9611-262782b84cd7" providerId="AD" clId="Web-{6524F7F1-1701-63D8-374B-74F4861AA6C8}" dt="2023-12-04T09:28:01.499" v="9" actId="20577"/>
        <pc:sldMkLst>
          <pc:docMk/>
          <pc:sldMk cId="838018588" sldId="568"/>
        </pc:sldMkLst>
        <pc:spChg chg="mod">
          <ac:chgData name="Hrabcová Hana, Ing." userId="S::hrabcova@spravazeleznic.cz::99e306c7-7372-4609-9611-262782b84cd7" providerId="AD" clId="Web-{6524F7F1-1701-63D8-374B-74F4861AA6C8}" dt="2023-12-04T09:28:01.499" v="9" actId="20577"/>
          <ac:spMkLst>
            <pc:docMk/>
            <pc:sldMk cId="838018588" sldId="568"/>
            <ac:spMk id="2" creationId="{00000000-0000-0000-0000-000000000000}"/>
          </ac:spMkLst>
        </pc:spChg>
      </pc:sldChg>
    </pc:docChg>
  </pc:docChgLst>
  <pc:docChgLst>
    <pc:chgData name="Röschl Jiří, Ing." userId="S::roschl@spravazeleznic.cz::1fb5184a-fe45-4df0-9074-420770625240" providerId="AD" clId="Web-{61D84595-8CB5-D854-D6DA-EBF2E9E42846}"/>
    <pc:docChg chg="sldOrd">
      <pc:chgData name="Röschl Jiří, Ing." userId="S::roschl@spravazeleznic.cz::1fb5184a-fe45-4df0-9074-420770625240" providerId="AD" clId="Web-{61D84595-8CB5-D854-D6DA-EBF2E9E42846}" dt="2024-01-08T08:13:35.994" v="0"/>
      <pc:docMkLst>
        <pc:docMk/>
      </pc:docMkLst>
      <pc:sldChg chg="ord">
        <pc:chgData name="Röschl Jiří, Ing." userId="S::roschl@spravazeleznic.cz::1fb5184a-fe45-4df0-9074-420770625240" providerId="AD" clId="Web-{61D84595-8CB5-D854-D6DA-EBF2E9E42846}" dt="2024-01-08T08:13:35.994" v="0"/>
        <pc:sldMkLst>
          <pc:docMk/>
          <pc:sldMk cId="2367924902" sldId="375"/>
        </pc:sldMkLst>
      </pc:sldChg>
    </pc:docChg>
  </pc:docChgLst>
  <pc:docChgLst>
    <pc:chgData name="Hrabcová Hana, Ing." userId="99e306c7-7372-4609-9611-262782b84cd7" providerId="ADAL" clId="{A87C69C6-AC1A-4433-9C0A-421E76F630E9}"/>
    <pc:docChg chg="addSld delSld modSld">
      <pc:chgData name="Hrabcová Hana, Ing." userId="99e306c7-7372-4609-9611-262782b84cd7" providerId="ADAL" clId="{A87C69C6-AC1A-4433-9C0A-421E76F630E9}" dt="2023-12-04T09:20:24.233" v="80" actId="20577"/>
      <pc:docMkLst>
        <pc:docMk/>
      </pc:docMkLst>
      <pc:sldChg chg="modSp">
        <pc:chgData name="Hrabcová Hana, Ing." userId="99e306c7-7372-4609-9611-262782b84cd7" providerId="ADAL" clId="{A87C69C6-AC1A-4433-9C0A-421E76F630E9}" dt="2023-12-04T09:20:24.233" v="80" actId="20577"/>
        <pc:sldMkLst>
          <pc:docMk/>
          <pc:sldMk cId="1117618880" sldId="565"/>
        </pc:sldMkLst>
        <pc:spChg chg="mod">
          <ac:chgData name="Hrabcová Hana, Ing." userId="99e306c7-7372-4609-9611-262782b84cd7" providerId="ADAL" clId="{A87C69C6-AC1A-4433-9C0A-421E76F630E9}" dt="2023-12-04T09:20:24.233" v="80" actId="20577"/>
          <ac:spMkLst>
            <pc:docMk/>
            <pc:sldMk cId="1117618880" sldId="565"/>
            <ac:spMk id="2" creationId="{00000000-0000-0000-0000-000000000000}"/>
          </ac:spMkLst>
        </pc:spChg>
      </pc:sldChg>
      <pc:sldChg chg="modSp">
        <pc:chgData name="Hrabcová Hana, Ing." userId="99e306c7-7372-4609-9611-262782b84cd7" providerId="ADAL" clId="{A87C69C6-AC1A-4433-9C0A-421E76F630E9}" dt="2023-12-04T07:47:02.551" v="68" actId="6549"/>
        <pc:sldMkLst>
          <pc:docMk/>
          <pc:sldMk cId="3387696080" sldId="566"/>
        </pc:sldMkLst>
        <pc:spChg chg="mod">
          <ac:chgData name="Hrabcová Hana, Ing." userId="99e306c7-7372-4609-9611-262782b84cd7" providerId="ADAL" clId="{A87C69C6-AC1A-4433-9C0A-421E76F630E9}" dt="2023-12-04T07:47:02.551" v="68" actId="6549"/>
          <ac:spMkLst>
            <pc:docMk/>
            <pc:sldMk cId="3387696080" sldId="566"/>
            <ac:spMk id="2" creationId="{F7AF04BB-F46F-19BE-2467-5A0D6D121D06}"/>
          </ac:spMkLst>
        </pc:spChg>
      </pc:sldChg>
      <pc:sldChg chg="del">
        <pc:chgData name="Hrabcová Hana, Ing." userId="99e306c7-7372-4609-9611-262782b84cd7" providerId="ADAL" clId="{A87C69C6-AC1A-4433-9C0A-421E76F630E9}" dt="2023-12-04T09:19:28.858" v="70" actId="2696"/>
        <pc:sldMkLst>
          <pc:docMk/>
          <pc:sldMk cId="182566089" sldId="574"/>
        </pc:sldMkLst>
      </pc:sldChg>
      <pc:sldChg chg="add">
        <pc:chgData name="Hrabcová Hana, Ing." userId="99e306c7-7372-4609-9611-262782b84cd7" providerId="ADAL" clId="{A87C69C6-AC1A-4433-9C0A-421E76F630E9}" dt="2023-12-04T09:19:26.212" v="69"/>
        <pc:sldMkLst>
          <pc:docMk/>
          <pc:sldMk cId="3352816541" sldId="5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1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1B19C-EA3E-4462-BDB8-9D72EDE10719}" type="datetimeFigureOut">
              <a:rPr lang="cs-CZ" smtClean="0"/>
              <a:t>24.06.2024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1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72785-1C4F-4FBA-85F9-9F8CF0717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604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1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D279-CB39-4E49-B4C4-534702CDECCA}" type="datetimeFigureOut">
              <a:rPr lang="cs-CZ" smtClean="0"/>
              <a:pPr/>
              <a:t>24.06.2024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4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1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BAC-C39F-4556-A179-5451CF6BF0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05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970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03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133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601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867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278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156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210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Dělící stránka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150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80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816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718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053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73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622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657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205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1" dirty="0"/>
              <a:t>Zdůvodnění tohoto přístupu – potřebujeme vytvořit síťovou logiku v komponentách Správa 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267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77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Dělící stránka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150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3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18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343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195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4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4728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16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8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77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466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Dělící stránka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15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931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sz="120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16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84C998-8052-416B-AE91-0AB37A28D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4891A1E-0827-4DD5-99F4-29F0EDDEA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B9573AE-0377-40D9-BDA9-DF8523212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8156575" cy="4061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5394325" cy="4061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4060825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9" y="1509713"/>
            <a:ext cx="3949700" cy="4061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7414" y="1509713"/>
            <a:ext cx="3956050" cy="4060825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3429000"/>
            <a:ext cx="8156575" cy="2142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169200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52788" y="1509713"/>
            <a:ext cx="2638425" cy="1692000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96889" y="1509713"/>
            <a:ext cx="2513012" cy="16920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460" y="-2383"/>
            <a:ext cx="9146841" cy="5467351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498475" y="5357813"/>
            <a:ext cx="8147050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96888" y="5554800"/>
            <a:ext cx="8156575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9FD0009-DC01-4F33-B276-32C4FF47F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Dlouhý název příslušné prezentace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51292B9-B0DA-4A20-A685-585E68CD4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6328800"/>
            <a:ext cx="251066" cy="19925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5C49D45-999F-4C4C-A226-5F2BA609E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888" y="357188"/>
            <a:ext cx="8156575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88" y="1509713"/>
            <a:ext cx="8156575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6327369"/>
            <a:ext cx="909464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36" y="6327369"/>
            <a:ext cx="5742696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27369"/>
            <a:ext cx="481063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D52871A-25F2-4A43-92F2-20178E160DE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60" r:id="rId9"/>
    <p:sldLayoutId id="2147483666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314" userDrawn="1">
          <p15:clr>
            <a:srgbClr val="F26B43"/>
          </p15:clr>
        </p15:guide>
        <p15:guide id="5" pos="5446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Odborný seminář – mimořádné doškolení k DTMŽ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CŽV – Teams – 24. 6. 2024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Hana Hrabcová</a:t>
            </a:r>
          </a:p>
          <a:p>
            <a:pPr marL="0" lvl="1" indent="0">
              <a:buNone/>
            </a:pPr>
            <a:r>
              <a:rPr lang="cs-CZ" dirty="0"/>
              <a:t>SŽG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6888" y="1509713"/>
            <a:ext cx="3113415" cy="406155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1500" b="1" dirty="0"/>
              <a:t>Informace na úvodní straně</a:t>
            </a:r>
          </a:p>
          <a:p>
            <a:pPr marL="611505" lvl="1" indent="-251460"/>
            <a:r>
              <a:rPr lang="cs-CZ" b="0" dirty="0"/>
              <a:t>Záložky (</a:t>
            </a:r>
            <a:r>
              <a:rPr lang="cs-CZ" b="0" dirty="0" err="1"/>
              <a:t>Bookmarks</a:t>
            </a:r>
            <a:r>
              <a:rPr lang="cs-CZ" b="0" dirty="0"/>
              <a:t>)</a:t>
            </a:r>
          </a:p>
          <a:p>
            <a:pPr marL="611505" lvl="1" indent="-251460"/>
            <a:r>
              <a:rPr lang="cs-CZ" b="0" dirty="0"/>
              <a:t>Odskok uvnitř dokumentu a návrat na výchozí pozici = stisknutí levého ALT a následně šipky vlevo…</a:t>
            </a:r>
            <a:endParaRPr lang="cs-CZ" sz="1200" dirty="0">
              <a:ea typeface="Verdana"/>
            </a:endParaRPr>
          </a:p>
          <a:p>
            <a:pPr marL="611505" lvl="1" indent="-251460"/>
            <a:endParaRPr lang="cs-CZ" sz="1200" dirty="0">
              <a:ea typeface="Verdana"/>
            </a:endParaRPr>
          </a:p>
          <a:p>
            <a:pPr marL="611505" lvl="1" indent="-251460"/>
            <a:endParaRPr lang="cs-CZ" sz="1200" dirty="0">
              <a:ea typeface="Verdana"/>
            </a:endParaRPr>
          </a:p>
          <a:p>
            <a:pPr marL="611505" lvl="1" indent="-251460"/>
            <a:endParaRPr lang="cs-CZ" sz="1200" dirty="0">
              <a:ea typeface="Verdana"/>
            </a:endParaRPr>
          </a:p>
          <a:p>
            <a:pPr marL="611505" lvl="1" indent="-251460"/>
            <a:endParaRPr lang="cs-CZ" sz="1200" dirty="0">
              <a:ea typeface="Verdana"/>
            </a:endParaRPr>
          </a:p>
          <a:p>
            <a:r>
              <a:rPr lang="cs-CZ" sz="1500" b="1" dirty="0"/>
              <a:t>Záhlaví a zápatí každé stránky</a:t>
            </a:r>
          </a:p>
          <a:p>
            <a:pPr marL="611505" lvl="1" indent="-251460"/>
            <a:r>
              <a:rPr lang="cs-CZ" b="0" dirty="0"/>
              <a:t>Číslo a název konkrétního objektu</a:t>
            </a:r>
          </a:p>
          <a:p>
            <a:pPr marL="611505" lvl="1" indent="-251460"/>
            <a:r>
              <a:rPr lang="cs-CZ" b="0" dirty="0"/>
              <a:t>Datum vytvoření PDF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Seznámení s PDF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E144210-CB96-0EA4-17BB-B2A38C6C3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27" y="483961"/>
            <a:ext cx="5089714" cy="5465359"/>
          </a:xfrm>
          <a:prstGeom prst="rect">
            <a:avLst/>
          </a:prstGeom>
        </p:spPr>
      </p:pic>
      <p:pic>
        <p:nvPicPr>
          <p:cNvPr id="21" name="Obrázek 20" descr="Obsah obrázku elektronika, klávesnice, Vstupní zařízení, periferie&#10;&#10;Popis byl vytvořen automaticky">
            <a:extLst>
              <a:ext uri="{FF2B5EF4-FFF2-40B4-BE49-F238E27FC236}">
                <a16:creationId xmlns:a16="http://schemas.microsoft.com/office/drawing/2014/main" id="{575AF868-570B-ABAE-ED47-B20AB79ED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66" y="3216640"/>
            <a:ext cx="1437783" cy="5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6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sz="1600" b="0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Seznámení s PDF – hlavička objektu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2556F2C-2C76-F78B-28CE-1C4F01A61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36" y="1090018"/>
            <a:ext cx="7020905" cy="50775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13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A55D257-FD60-560F-EF80-E9EE39D90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3996" y="1282217"/>
            <a:ext cx="4680000" cy="3803970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Seznámení s PDF - atributy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93C6054-33DB-BB0C-284E-03D8D9DA3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996" y="5086187"/>
            <a:ext cx="4680000" cy="6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2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Seznámení s PDF – popis vlastností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D89C0F-2ECB-0E8E-124D-A5309D156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4B0432D-1255-148B-4A15-C72DAA3F8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00" y="890999"/>
            <a:ext cx="4680000" cy="52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7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Seznámení s PDF – seznamy hodnot pro společné a systémové atributy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044D00CE-0A7F-3301-AC10-569869652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8FAAF72-00D9-6FA8-E82A-90E50F182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075" y="1286728"/>
            <a:ext cx="420785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Seznámení s PDF – zneplatněné objekty vůči prvnímu vydání </a:t>
            </a:r>
            <a:r>
              <a:rPr lang="cs-CZ" dirty="0" err="1"/>
              <a:t>fotokatalogu</a:t>
            </a:r>
            <a:r>
              <a:rPr lang="cs-CZ" dirty="0"/>
              <a:t> k 1.4.2024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044D00CE-0A7F-3301-AC10-569869652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289FAAB-881F-4B22-9680-B32A86284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721" y="1412850"/>
            <a:ext cx="488655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8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1500" b="1" dirty="0"/>
              <a:t>Čerpá z textů předpisů SŽ MP005 a MP006.</a:t>
            </a:r>
          </a:p>
          <a:p>
            <a:endParaRPr lang="cs-CZ" sz="1500" b="1" dirty="0"/>
          </a:p>
          <a:p>
            <a:pPr marL="611505" lvl="1" indent="-251460"/>
            <a:r>
              <a:rPr lang="cs-CZ" b="0" dirty="0"/>
              <a:t>Pravidla pro podrobné body </a:t>
            </a:r>
          </a:p>
          <a:p>
            <a:pPr marL="611505" lvl="1" indent="-251460"/>
            <a:endParaRPr lang="cs-CZ" b="0" dirty="0"/>
          </a:p>
          <a:p>
            <a:pPr marL="611505" lvl="1" indent="-251460"/>
            <a:r>
              <a:rPr lang="cs-CZ" b="0" dirty="0"/>
              <a:t>Obecná pravidla pro měření a kresbu, natáčení symbolů</a:t>
            </a:r>
          </a:p>
          <a:p>
            <a:pPr marL="611505" lvl="1" indent="-251460"/>
            <a:endParaRPr lang="cs-CZ" b="0" dirty="0"/>
          </a:p>
          <a:p>
            <a:pPr marL="611505" lvl="1" indent="-251460"/>
            <a:r>
              <a:rPr lang="cs-CZ" b="0" dirty="0">
                <a:ea typeface="Verdana"/>
              </a:rPr>
              <a:t>Rozsah měření</a:t>
            </a:r>
          </a:p>
          <a:p>
            <a:pPr marL="611505" lvl="1" indent="-251460"/>
            <a:endParaRPr lang="cs-CZ" b="0" dirty="0">
              <a:ea typeface="Verdana"/>
            </a:endParaRPr>
          </a:p>
          <a:p>
            <a:pPr marL="611505" lvl="1" indent="-251460"/>
            <a:r>
              <a:rPr lang="cs-CZ" b="0" dirty="0">
                <a:ea typeface="Verdana"/>
              </a:rPr>
              <a:t>Popis logického datového modelu</a:t>
            </a:r>
          </a:p>
          <a:p>
            <a:pPr marL="611505" lvl="1" indent="-251460"/>
            <a:endParaRPr lang="cs-CZ" b="0" dirty="0">
              <a:ea typeface="Verdana"/>
            </a:endParaRPr>
          </a:p>
          <a:p>
            <a:pPr marL="611505" lvl="1" indent="-251460"/>
            <a:r>
              <a:rPr lang="cs-CZ" b="0" dirty="0">
                <a:ea typeface="Verdana"/>
              </a:rPr>
              <a:t>Hierarchie linií vychází ze státní hierarchie (</a:t>
            </a:r>
            <a:r>
              <a:rPr lang="cs-CZ" b="0" dirty="0" err="1">
                <a:ea typeface="Verdana"/>
              </a:rPr>
              <a:t>DTMwiki</a:t>
            </a:r>
            <a:r>
              <a:rPr lang="cs-CZ" b="0" dirty="0">
                <a:ea typeface="Verdana"/>
              </a:rPr>
              <a:t>)</a:t>
            </a:r>
          </a:p>
          <a:p>
            <a:pPr marL="611505" lvl="1" indent="-251460"/>
            <a:endParaRPr lang="cs-CZ" b="0" dirty="0">
              <a:ea typeface="Verdana"/>
            </a:endParaRPr>
          </a:p>
          <a:p>
            <a:pPr marL="611505" lvl="1" indent="-251460"/>
            <a:r>
              <a:rPr lang="cs-CZ" b="0" dirty="0"/>
              <a:t>Přetahování linií přes sebe</a:t>
            </a:r>
          </a:p>
          <a:p>
            <a:pPr marL="611505" lvl="1" indent="-251460"/>
            <a:endParaRPr lang="cs-CZ" b="0" dirty="0"/>
          </a:p>
          <a:p>
            <a:pPr marL="611505" lvl="1" indent="-251460"/>
            <a:r>
              <a:rPr lang="cs-CZ" b="0" dirty="0"/>
              <a:t>Pravidla pro vyplňování atributů</a:t>
            </a:r>
          </a:p>
          <a:p>
            <a:pPr marL="611505" lvl="1" indent="-251460"/>
            <a:endParaRPr lang="cs-CZ" b="0" dirty="0"/>
          </a:p>
          <a:p>
            <a:pPr marL="611505" lvl="1" indent="-251460"/>
            <a:r>
              <a:rPr lang="cs-CZ" b="0" dirty="0"/>
              <a:t>Souhrny informací k jednotlivým důležitým prvkům datového modelu</a:t>
            </a:r>
          </a:p>
          <a:p>
            <a:endParaRPr lang="cs-CZ" sz="1600" b="0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Textový soubor Obecné zásady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31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souhrnu informací v Obecných zásadách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5874E866-075F-B952-AC2C-54CA857CB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DF713E8-D95C-AC9B-F995-E5ED78DD5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96" y="1286728"/>
            <a:ext cx="6034604" cy="48074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1513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1" dirty="0"/>
              <a:t>Pravidla pro </a:t>
            </a:r>
            <a:r>
              <a:rPr lang="cs-CZ" b="1" dirty="0" err="1"/>
              <a:t>plochování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Pravidla pro </a:t>
            </a:r>
            <a:r>
              <a:rPr lang="cs-CZ" b="1" dirty="0" err="1"/>
              <a:t>levelování</a:t>
            </a:r>
            <a:endParaRPr lang="cs-CZ" b="1" dirty="0"/>
          </a:p>
          <a:p>
            <a:endParaRPr lang="cs-CZ" b="1" dirty="0"/>
          </a:p>
          <a:p>
            <a:r>
              <a:rPr lang="cs-CZ" b="1" dirty="0" err="1"/>
              <a:t>Rozlišovačky</a:t>
            </a:r>
            <a:r>
              <a:rPr lang="cs-CZ" b="1" dirty="0"/>
              <a:t> kabelových objektů </a:t>
            </a:r>
            <a:r>
              <a:rPr lang="cs-CZ" sz="1200" dirty="0"/>
              <a:t>(původní z MP006)</a:t>
            </a:r>
          </a:p>
          <a:p>
            <a:endParaRPr lang="cs-CZ" b="1" dirty="0"/>
          </a:p>
          <a:p>
            <a:r>
              <a:rPr lang="cs-CZ" b="1" dirty="0"/>
              <a:t>Pomocný soubor k propustkům </a:t>
            </a:r>
            <a:r>
              <a:rPr lang="cs-CZ" sz="1200" dirty="0"/>
              <a:t>(nový)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Pomocný soubor k přejezdům </a:t>
            </a:r>
            <a:r>
              <a:rPr lang="cs-CZ" sz="1200" dirty="0"/>
              <a:t>(nový, jen informace)</a:t>
            </a:r>
          </a:p>
          <a:p>
            <a:pPr marL="611505" lvl="1" indent="-251460"/>
            <a:endParaRPr lang="cs-CZ" b="1" dirty="0">
              <a:ea typeface="Verdana"/>
            </a:endParaRPr>
          </a:p>
          <a:p>
            <a:endParaRPr lang="cs-CZ" sz="1600" b="0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Pomocné soubory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62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 informací pro praxi</a:t>
            </a:r>
          </a:p>
        </p:txBody>
      </p:sp>
    </p:spTree>
    <p:extLst>
      <p:ext uri="{BB962C8B-B14F-4D97-AF65-F5344CB8AC3E}">
        <p14:creationId xmlns:p14="http://schemas.microsoft.com/office/powerpoint/2010/main" val="416074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1" dirty="0"/>
              <a:t>Představení LDM</a:t>
            </a:r>
          </a:p>
          <a:p>
            <a:endParaRPr lang="cs-CZ" sz="1000" b="1" dirty="0"/>
          </a:p>
          <a:p>
            <a:r>
              <a:rPr lang="cs-CZ" b="1" dirty="0"/>
              <a:t>Součásti </a:t>
            </a:r>
            <a:r>
              <a:rPr lang="cs-CZ" b="1" dirty="0" err="1"/>
              <a:t>MOZeK</a:t>
            </a:r>
            <a:endParaRPr lang="cs-CZ" sz="1100" b="1" dirty="0"/>
          </a:p>
          <a:p>
            <a:pPr lvl="1"/>
            <a:r>
              <a:rPr lang="cs-CZ" b="1" dirty="0"/>
              <a:t>PDF </a:t>
            </a:r>
            <a:r>
              <a:rPr lang="cs-CZ" b="1" dirty="0" err="1"/>
              <a:t>fotokatalogu</a:t>
            </a:r>
            <a:endParaRPr lang="cs-CZ" dirty="0">
              <a:ea typeface="Verdana"/>
            </a:endParaRPr>
          </a:p>
          <a:p>
            <a:pPr lvl="1"/>
            <a:r>
              <a:rPr lang="cs-CZ" b="1" dirty="0">
                <a:ea typeface="Verdana"/>
              </a:rPr>
              <a:t>Textový soubor Obecná pravidla</a:t>
            </a:r>
            <a:endParaRPr lang="cs-CZ" dirty="0">
              <a:ea typeface="Verdana"/>
            </a:endParaRPr>
          </a:p>
          <a:p>
            <a:pPr lvl="1"/>
            <a:r>
              <a:rPr lang="cs-CZ" b="1" dirty="0">
                <a:ea typeface="Verdana"/>
              </a:rPr>
              <a:t>Pomocné soubory</a:t>
            </a:r>
          </a:p>
          <a:p>
            <a:endParaRPr lang="cs-CZ" sz="1000" b="1" dirty="0">
              <a:ea typeface="Verdana"/>
            </a:endParaRPr>
          </a:p>
          <a:p>
            <a:r>
              <a:rPr lang="cs-CZ" b="1" dirty="0">
                <a:ea typeface="Verdana"/>
              </a:rPr>
              <a:t>Základní pravidla pro kresbu</a:t>
            </a:r>
          </a:p>
          <a:p>
            <a:pPr lvl="1"/>
            <a:r>
              <a:rPr lang="cs-CZ" dirty="0"/>
              <a:t>Konstrukční linie, hierarchie, definiční body</a:t>
            </a:r>
          </a:p>
          <a:p>
            <a:pPr lvl="1"/>
            <a:r>
              <a:rPr lang="cs-CZ" dirty="0"/>
              <a:t>Přetahování linií</a:t>
            </a:r>
          </a:p>
          <a:p>
            <a:pPr lvl="1"/>
            <a:r>
              <a:rPr lang="cs-CZ" dirty="0" err="1"/>
              <a:t>Dvojobjekty</a:t>
            </a:r>
            <a:r>
              <a:rPr lang="cs-CZ" dirty="0"/>
              <a:t> a </a:t>
            </a:r>
            <a:r>
              <a:rPr lang="cs-CZ" dirty="0" err="1"/>
              <a:t>trojobjekty</a:t>
            </a:r>
            <a:endParaRPr lang="cs-CZ" dirty="0"/>
          </a:p>
          <a:p>
            <a:pPr lvl="1"/>
            <a:r>
              <a:rPr lang="cs-CZ" dirty="0"/>
              <a:t>Jediný prvek DI = osy kolejí</a:t>
            </a:r>
          </a:p>
          <a:p>
            <a:endParaRPr lang="cs-CZ" sz="1000" b="1" dirty="0">
              <a:ea typeface="Verdana"/>
            </a:endParaRPr>
          </a:p>
          <a:p>
            <a:r>
              <a:rPr lang="cs-CZ" b="1" dirty="0">
                <a:ea typeface="Verdana"/>
              </a:rPr>
              <a:t>Změny ve způsobu měření oproti minulosti</a:t>
            </a:r>
          </a:p>
          <a:p>
            <a:endParaRPr lang="cs-CZ" sz="1000" b="1" dirty="0">
              <a:ea typeface="Verdana"/>
            </a:endParaRPr>
          </a:p>
          <a:p>
            <a:r>
              <a:rPr lang="cs-CZ" b="1" dirty="0">
                <a:ea typeface="Verdana"/>
              </a:rPr>
              <a:t>Reambulace</a:t>
            </a:r>
          </a:p>
          <a:p>
            <a:endParaRPr lang="cs-CZ" sz="1600" b="0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519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1" dirty="0"/>
              <a:t>Opouštíme „liniovou kresbu“, měříme „objekty“. </a:t>
            </a:r>
          </a:p>
          <a:p>
            <a:endParaRPr lang="cs-CZ" sz="1000" b="1" dirty="0"/>
          </a:p>
          <a:p>
            <a:r>
              <a:rPr lang="cs-CZ" b="1" dirty="0"/>
              <a:t>Nadále se nebude klást důraz na „hezkou“ mapu.</a:t>
            </a:r>
            <a:endParaRPr lang="cs-CZ" sz="2000" dirty="0"/>
          </a:p>
          <a:p>
            <a:pPr marL="342900" lvl="1" indent="-342900">
              <a:buClr>
                <a:schemeClr val="tx2"/>
              </a:buClr>
            </a:pPr>
            <a:endParaRPr lang="cs-CZ" sz="1000" dirty="0"/>
          </a:p>
          <a:p>
            <a:pPr marL="342900" lvl="1" indent="-342900">
              <a:buClr>
                <a:schemeClr val="tx2"/>
              </a:buClr>
            </a:pPr>
            <a:r>
              <a:rPr lang="cs-CZ" sz="2000" dirty="0"/>
              <a:t>Povinnost natáčet symboly podle směru, pro který platí, zůstává u těchto objektů:</a:t>
            </a:r>
          </a:p>
          <a:p>
            <a:pPr marL="611505" lvl="1" indent="-251460">
              <a:buFont typeface="Calibri" pitchFamily="34" charset="0"/>
              <a:buChar char="-"/>
            </a:pPr>
            <a:r>
              <a:rPr lang="cs-CZ" dirty="0">
                <a:ea typeface="Verdana"/>
              </a:rPr>
              <a:t>Mechanická závora, samostatný závorový stojan</a:t>
            </a:r>
          </a:p>
          <a:p>
            <a:pPr marL="611505" lvl="1" indent="-251460">
              <a:buFont typeface="Calibri" pitchFamily="34" charset="0"/>
              <a:buChar char="-"/>
            </a:pPr>
            <a:r>
              <a:rPr lang="cs-CZ" dirty="0">
                <a:ea typeface="Verdana"/>
              </a:rPr>
              <a:t>Výstražník PZS</a:t>
            </a:r>
          </a:p>
          <a:p>
            <a:pPr marL="611505" lvl="1" indent="-251460">
              <a:buFont typeface="Calibri" pitchFamily="34" charset="0"/>
              <a:buChar char="-"/>
            </a:pPr>
            <a:r>
              <a:rPr lang="cs-CZ" dirty="0">
                <a:ea typeface="Verdana"/>
              </a:rPr>
              <a:t>Výstražný kříž pro přejezd</a:t>
            </a:r>
          </a:p>
          <a:p>
            <a:pPr marL="611505" lvl="1" indent="-251460">
              <a:buFont typeface="Calibri" pitchFamily="34" charset="0"/>
              <a:buChar char="-"/>
            </a:pPr>
            <a:r>
              <a:rPr lang="cs-CZ" dirty="0">
                <a:ea typeface="Verdana"/>
              </a:rPr>
              <a:t>Návěst (</a:t>
            </a:r>
            <a:r>
              <a:rPr lang="cs-CZ" dirty="0" err="1">
                <a:ea typeface="Verdana"/>
              </a:rPr>
              <a:t>rychlostník</a:t>
            </a:r>
            <a:r>
              <a:rPr lang="cs-CZ" dirty="0">
                <a:ea typeface="Verdana"/>
              </a:rPr>
              <a:t>, </a:t>
            </a:r>
            <a:r>
              <a:rPr lang="cs-CZ" dirty="0" err="1">
                <a:ea typeface="Verdana"/>
              </a:rPr>
              <a:t>předvěstník</a:t>
            </a:r>
            <a:r>
              <a:rPr lang="cs-CZ" dirty="0">
                <a:ea typeface="Verdana"/>
              </a:rPr>
              <a:t>)</a:t>
            </a:r>
          </a:p>
          <a:p>
            <a:pPr marL="611505" lvl="1" indent="-251460">
              <a:buFont typeface="Calibri" pitchFamily="34" charset="0"/>
              <a:buChar char="-"/>
            </a:pPr>
            <a:r>
              <a:rPr lang="cs-CZ" dirty="0">
                <a:ea typeface="Verdana"/>
              </a:rPr>
              <a:t>Návěstidlo světelné</a:t>
            </a:r>
          </a:p>
          <a:p>
            <a:pPr marL="611505" lvl="1" indent="-251460">
              <a:buFont typeface="Calibri" pitchFamily="34" charset="0"/>
              <a:buChar char="-"/>
            </a:pPr>
            <a:r>
              <a:rPr lang="cs-CZ" dirty="0">
                <a:ea typeface="Verdana"/>
              </a:rPr>
              <a:t>Návěstidlo mechanické</a:t>
            </a:r>
          </a:p>
          <a:p>
            <a:pPr marL="611505" lvl="1" indent="-251460">
              <a:buFont typeface="Calibri" pitchFamily="34" charset="0"/>
              <a:buChar char="-"/>
            </a:pPr>
            <a:r>
              <a:rPr lang="cs-CZ" dirty="0">
                <a:ea typeface="Verdana"/>
              </a:rPr>
              <a:t>Návěstidlo tabulka</a:t>
            </a:r>
          </a:p>
          <a:p>
            <a:pPr marL="611505" lvl="1" indent="-251460">
              <a:buFont typeface="Calibri" pitchFamily="34" charset="0"/>
              <a:buChar char="-"/>
            </a:pPr>
            <a:r>
              <a:rPr lang="cs-CZ" dirty="0">
                <a:ea typeface="Verdana"/>
              </a:rPr>
              <a:t>Označník (Posun zakázán)</a:t>
            </a:r>
          </a:p>
          <a:p>
            <a:pPr marL="611505" lvl="1" indent="-251460">
              <a:buFont typeface="Calibri" pitchFamily="34" charset="0"/>
              <a:buChar char="-"/>
            </a:pPr>
            <a:r>
              <a:rPr lang="cs-CZ" dirty="0">
                <a:ea typeface="Verdana"/>
              </a:rPr>
              <a:t>Staničník</a:t>
            </a:r>
          </a:p>
          <a:p>
            <a:pPr marL="611505" lvl="1" indent="-251460">
              <a:buFont typeface="Calibri" pitchFamily="34" charset="0"/>
              <a:buChar char="-"/>
            </a:pPr>
            <a:r>
              <a:rPr lang="cs-CZ" dirty="0">
                <a:ea typeface="Verdana"/>
              </a:rPr>
              <a:t>Dopravní značka, objekt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pojetí mapování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8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1" dirty="0"/>
              <a:t>Formát ŽXML si pamatuje natočení symbolů a IS DTMŽ využije toto natočení v následné vizualizaci. </a:t>
            </a:r>
          </a:p>
          <a:p>
            <a:endParaRPr lang="cs-CZ" sz="1000" b="1" dirty="0"/>
          </a:p>
          <a:p>
            <a:r>
              <a:rPr lang="cs-CZ" b="1" dirty="0"/>
              <a:t>Umístění a natočení textů (při převodu z DGN) se do formátu ŽXML nepřenáší.</a:t>
            </a:r>
          </a:p>
          <a:p>
            <a:endParaRPr lang="cs-CZ" sz="1000" b="1" dirty="0"/>
          </a:p>
          <a:p>
            <a:r>
              <a:rPr lang="cs-CZ" b="1" dirty="0"/>
              <a:t>Popis = zapsání údajů do příslušného atributu prvku.</a:t>
            </a:r>
          </a:p>
          <a:p>
            <a:endParaRPr lang="cs-CZ" sz="1000" b="1" dirty="0"/>
          </a:p>
          <a:p>
            <a:r>
              <a:rPr lang="cs-CZ" b="1" dirty="0"/>
              <a:t>Popis evidenční kilometráže - železniční most, železniční propustek, podchod, přejezd, portál železničního tunelu, železniční mostní váha.</a:t>
            </a:r>
          </a:p>
          <a:p>
            <a:endParaRPr lang="cs-CZ" sz="1000" b="1" dirty="0"/>
          </a:p>
          <a:p>
            <a:r>
              <a:rPr lang="cs-CZ" b="1" dirty="0"/>
              <a:t>I nadále zůstává povinnost kreslit osu koleje ve směru stoupající kilometráže a povinnost kreslit linie kanalizace ve směru toku.</a:t>
            </a:r>
            <a:endParaRPr lang="cs-CZ" dirty="0"/>
          </a:p>
          <a:p>
            <a:pPr marL="342900" lvl="1" indent="-342900">
              <a:buClr>
                <a:schemeClr val="tx2"/>
              </a:buClr>
            </a:pPr>
            <a:endParaRPr lang="cs-CZ" sz="1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informace ke kresbě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136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1" dirty="0"/>
              <a:t>Kvůli </a:t>
            </a:r>
            <a:r>
              <a:rPr lang="cs-CZ" b="1" dirty="0" err="1"/>
              <a:t>zaplochování</a:t>
            </a:r>
            <a:r>
              <a:rPr lang="cs-CZ" b="1" dirty="0"/>
              <a:t> je potřeba kresbu fyzického 3D objektu „rozbít“ na dva různé objekty (plochotvornou hranu a „ostatní kresbu“). </a:t>
            </a:r>
          </a:p>
          <a:p>
            <a:pPr marL="0" indent="0">
              <a:buNone/>
            </a:pPr>
            <a:endParaRPr lang="cs-CZ" b="1" dirty="0"/>
          </a:p>
          <a:p>
            <a:pPr marL="611505" lvl="1" indent="-251460"/>
            <a:r>
              <a:rPr lang="cs-CZ" b="0" dirty="0"/>
              <a:t>Příklad – spodní hrany 3D soklu jsou </a:t>
            </a:r>
            <a:r>
              <a:rPr lang="cs-CZ" b="0" dirty="0" err="1"/>
              <a:t>plochotvorné</a:t>
            </a:r>
            <a:r>
              <a:rPr lang="cs-CZ" b="0" dirty="0"/>
              <a:t> a zakreslené objektem „Hranice stavby“ s atributem „patka, deska, monolit, pilíř“, zatímco horní hrany a svislice jsou zakresleny objektem „Patka, sokl – ostatní kresba“.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pravidlo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20D1E3-5C70-F455-7FB5-828617F5B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" y="3728402"/>
            <a:ext cx="1623060" cy="12598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8BEC50-90B7-DCBC-56FF-1AA92B711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12" y="3709352"/>
            <a:ext cx="1443355" cy="1079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EDE3FEE-FE4E-BCEF-730B-BCCFAF75B5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75" y="3728402"/>
            <a:ext cx="2905125" cy="161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882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1" dirty="0"/>
              <a:t>V LDM jsou </a:t>
            </a:r>
            <a:r>
              <a:rPr lang="cs-CZ" b="1" dirty="0" err="1"/>
              <a:t>plochotvorné</a:t>
            </a:r>
            <a:r>
              <a:rPr lang="cs-CZ" b="1" dirty="0"/>
              <a:t> pouze hrany nakreslené těmito objekty (seřazeno podle hierarchie):</a:t>
            </a:r>
            <a:endParaRPr lang="cs-CZ" sz="1500" b="1" dirty="0"/>
          </a:p>
          <a:p>
            <a:pPr marL="611505" lvl="1" indent="-251460"/>
            <a:r>
              <a:rPr lang="cs-CZ" sz="1200" b="0" dirty="0"/>
              <a:t>202 Neidentifikovaný objekt</a:t>
            </a:r>
          </a:p>
          <a:p>
            <a:pPr marL="611505" lvl="1" indent="-251460"/>
            <a:r>
              <a:rPr lang="cs-CZ" sz="1200" b="0" dirty="0"/>
              <a:t>299 Hranice budovy</a:t>
            </a:r>
          </a:p>
          <a:p>
            <a:pPr marL="611505" lvl="1" indent="-251460"/>
            <a:r>
              <a:rPr lang="cs-CZ" sz="1200" b="0" dirty="0"/>
              <a:t>438 Protihluková stěna (ano/ne)</a:t>
            </a:r>
          </a:p>
          <a:p>
            <a:pPr marL="611505" lvl="1" indent="-251460"/>
            <a:r>
              <a:rPr lang="cs-CZ" sz="1200" b="0" dirty="0"/>
              <a:t>302 Hranice zdi</a:t>
            </a:r>
          </a:p>
          <a:p>
            <a:pPr marL="611505" lvl="1" indent="-251460"/>
            <a:r>
              <a:rPr lang="cs-CZ" sz="1200" b="0" dirty="0"/>
              <a:t>313 Zeď (ano/ne)</a:t>
            </a:r>
          </a:p>
          <a:p>
            <a:pPr marL="611505" lvl="1" indent="-251460"/>
            <a:r>
              <a:rPr lang="cs-CZ" sz="1200" b="0" dirty="0"/>
              <a:t>  90 Protipovodňová zábrana (ano/ne)</a:t>
            </a:r>
          </a:p>
          <a:p>
            <a:pPr marL="611505" lvl="1" indent="-251460"/>
            <a:r>
              <a:rPr lang="cs-CZ" sz="1200" b="0" dirty="0"/>
              <a:t>162 Plot (ano/ne)</a:t>
            </a:r>
          </a:p>
          <a:p>
            <a:pPr marL="611505" lvl="1" indent="-251460"/>
            <a:r>
              <a:rPr lang="cs-CZ" sz="1200" b="0" dirty="0"/>
              <a:t>165 Stavebně upravený vjezd na pozemek (ano/ne)</a:t>
            </a:r>
          </a:p>
          <a:p>
            <a:pPr marL="611505" lvl="1" indent="-251460"/>
            <a:r>
              <a:rPr lang="cs-CZ" sz="1200" b="0" dirty="0"/>
              <a:t>185 Průběh technologické konstrukce (ano/ne)</a:t>
            </a:r>
          </a:p>
          <a:p>
            <a:pPr marL="611505" lvl="1" indent="-251460"/>
            <a:r>
              <a:rPr lang="cs-CZ" sz="1200" b="0" dirty="0"/>
              <a:t>300 Hranice stavby</a:t>
            </a:r>
          </a:p>
          <a:p>
            <a:pPr marL="611505" lvl="1" indent="-251460"/>
            <a:r>
              <a:rPr lang="cs-CZ" sz="1200" b="0" dirty="0"/>
              <a:t>301 Hranice schodiště</a:t>
            </a:r>
          </a:p>
          <a:p>
            <a:pPr marL="611505" lvl="1" indent="-251460"/>
            <a:r>
              <a:rPr lang="cs-CZ" sz="1200" b="0" dirty="0"/>
              <a:t>304 Hranice dopravní stavby nebo plochy</a:t>
            </a:r>
          </a:p>
          <a:p>
            <a:pPr marL="611505" lvl="1" indent="-251460"/>
            <a:r>
              <a:rPr lang="cs-CZ" sz="1200" b="0" dirty="0"/>
              <a:t>306 Hranice vodního díla</a:t>
            </a:r>
          </a:p>
          <a:p>
            <a:pPr marL="611505" lvl="1" indent="-251460"/>
            <a:r>
              <a:rPr lang="cs-CZ" sz="1200" b="0" dirty="0"/>
              <a:t>305 Hranice přírodního a polopřírodního objektu</a:t>
            </a:r>
          </a:p>
          <a:p>
            <a:pPr marL="611505" lvl="1" indent="-251460"/>
            <a:r>
              <a:rPr lang="cs-CZ" sz="1200" b="0" dirty="0"/>
              <a:t>307 Hranice ostatní plochy</a:t>
            </a:r>
          </a:p>
          <a:p>
            <a:pPr marL="611505" lvl="1" indent="-251460"/>
            <a:r>
              <a:rPr lang="cs-CZ" sz="1200" b="0" dirty="0"/>
              <a:t>308 Hranice udržované zeleně</a:t>
            </a:r>
          </a:p>
          <a:p>
            <a:endParaRPr lang="cs-CZ" sz="1600" b="0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Plochotvorné</a:t>
            </a:r>
            <a:r>
              <a:rPr lang="cs-CZ" dirty="0"/>
              <a:t> linie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56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0"/>
            <a:r>
              <a:rPr lang="cs-CZ" b="1" dirty="0"/>
              <a:t>Linie ZPS ohraničující plochy nesmí ležet na sobě.</a:t>
            </a:r>
          </a:p>
          <a:p>
            <a:pPr lvl="0"/>
            <a:endParaRPr lang="cs-CZ" sz="1000" b="1" dirty="0"/>
          </a:p>
          <a:p>
            <a:pPr lvl="0"/>
            <a:r>
              <a:rPr lang="cs-CZ" b="1" dirty="0"/>
              <a:t>H3D  nesmí být duplicitní k ZPS prvkům </a:t>
            </a:r>
            <a:r>
              <a:rPr lang="cs-CZ" b="1" dirty="0" err="1"/>
              <a:t>plochotvorným</a:t>
            </a:r>
            <a:r>
              <a:rPr lang="cs-CZ" b="1" dirty="0"/>
              <a:t> i neplochotvorným (ZPS linie mají vždy přednost před linií H3D).</a:t>
            </a:r>
          </a:p>
          <a:p>
            <a:pPr lvl="0"/>
            <a:endParaRPr lang="cs-CZ" sz="1000" b="1" dirty="0"/>
          </a:p>
          <a:p>
            <a:pPr lvl="0"/>
            <a:r>
              <a:rPr lang="cs-CZ" b="1" dirty="0" err="1"/>
              <a:t>Plochotvorné</a:t>
            </a:r>
            <a:r>
              <a:rPr lang="cs-CZ" b="1" dirty="0"/>
              <a:t> i neplochotvorné linie ZPS vždy slouží jako „zarážka“ pro objekty H3D.</a:t>
            </a:r>
          </a:p>
          <a:p>
            <a:pPr lvl="0"/>
            <a:endParaRPr lang="cs-CZ" sz="1000" b="1" dirty="0"/>
          </a:p>
          <a:p>
            <a:r>
              <a:rPr lang="cs-CZ" b="1" dirty="0"/>
              <a:t>Linie ODSZ mohou být duplicitní k ZPS nebo H3D v místech, kde je potřeba zachovat význam čáry (bez duplicitního zákresu linie ODSZ nepůjde poznat tvar objektu). </a:t>
            </a:r>
            <a:r>
              <a:rPr lang="cs-CZ" sz="1400" b="1" dirty="0"/>
              <a:t>Rozhodnutí, zda linie přetahovat, je na geodetovi – mohou být přetaženy, mohou být přetaženy jen částečně, nemusí být přetaženy vůbec.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Přetahování linií ZPS a SŽ přes sebe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3814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0"/>
            <a:r>
              <a:rPr lang="cs-CZ" b="1" dirty="0"/>
              <a:t>„Plošné“ objekty TI je potřeba zakreslovat jejich celým obvodem (3D objektem), aby bylo možné je převést do samostatných databází správců TI. </a:t>
            </a:r>
          </a:p>
          <a:p>
            <a:pPr lvl="0"/>
            <a:endParaRPr lang="cs-CZ" b="1" dirty="0"/>
          </a:p>
          <a:p>
            <a:pPr lvl="0"/>
            <a:r>
              <a:rPr lang="cs-CZ" b="1" dirty="0"/>
              <a:t>Je nutno přetahovat obvod „plošných“ objektů TI přes všechny ostatní linie a to i v případě, kdy sousedící objekt je také zakreslen linií TI. </a:t>
            </a:r>
          </a:p>
          <a:p>
            <a:pPr lvl="0"/>
            <a:endParaRPr lang="cs-CZ" b="1" dirty="0"/>
          </a:p>
          <a:p>
            <a:pPr lvl="0"/>
            <a:endParaRPr lang="cs-CZ" sz="10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Přetahování linií TI přes ZPS a SŽ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874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0"/>
            <a:r>
              <a:rPr lang="cs-CZ" b="1" dirty="0"/>
              <a:t>Prvek "Provozní plocha tunelu", stejně jako "Plocha mostní konstrukce" a "Provozní plocha podchodu", jsou zvláštní typy objektů ZPS, na které nebudou uplatňovány topologické kontroly překryvů ploch a </a:t>
            </a:r>
            <a:r>
              <a:rPr lang="cs-CZ" b="1" dirty="0" err="1"/>
              <a:t>bezešvosti</a:t>
            </a:r>
            <a:r>
              <a:rPr lang="cs-CZ" b="1" dirty="0"/>
              <a:t> ploch vůči jiným typům plošných objektů ZPS v dané úrovni LEVEL.</a:t>
            </a:r>
          </a:p>
          <a:p>
            <a:pPr lvl="0"/>
            <a:endParaRPr lang="cs-CZ" b="1" dirty="0"/>
          </a:p>
          <a:p>
            <a:pPr lvl="0"/>
            <a:endParaRPr lang="cs-CZ" b="1" dirty="0"/>
          </a:p>
          <a:p>
            <a:pPr lvl="0"/>
            <a:endParaRPr lang="cs-CZ" b="1" dirty="0"/>
          </a:p>
          <a:p>
            <a:pPr lvl="0"/>
            <a:endParaRPr lang="cs-CZ" b="1" dirty="0"/>
          </a:p>
          <a:p>
            <a:pPr lvl="0"/>
            <a:r>
              <a:rPr lang="cs-CZ" b="1" dirty="0"/>
              <a:t>Dalším objektem, který se plochuje samostatně (má výjimku z topologických kontrol) je prvek „Podzemní objekt ZPS“. </a:t>
            </a:r>
          </a:p>
          <a:p>
            <a:pPr lvl="0"/>
            <a:endParaRPr lang="cs-CZ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Objekty ZPS – 4 výjimky v kontrole překryvů ploch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C2D3BF-72CB-E644-ADE9-4C5F97BC6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248" y="3168799"/>
            <a:ext cx="2759977" cy="14625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EF8ACEB-F787-C5D3-FC34-18A76C95B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8" y="3540492"/>
            <a:ext cx="4540215" cy="8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1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1" dirty="0"/>
              <a:t>pro TI objekt „Podpěrné zařízení“ (o95)</a:t>
            </a:r>
          </a:p>
          <a:p>
            <a:pPr marL="611505" lvl="1" indent="-251460"/>
            <a:r>
              <a:rPr lang="cs-CZ" b="0" dirty="0"/>
              <a:t>trakční podpěry s odpojovači původně zakreslené jedinou mapovou značkou (do doby přeměření DOUO)</a:t>
            </a:r>
          </a:p>
          <a:p>
            <a:pPr marL="611505" lvl="1" indent="-251460"/>
            <a:r>
              <a:rPr lang="cs-CZ" b="0" dirty="0"/>
              <a:t>svítidla - </a:t>
            </a:r>
            <a:r>
              <a:rPr lang="cs-CZ" b="0" dirty="0" err="1"/>
              <a:t>osv.stožár</a:t>
            </a:r>
            <a:r>
              <a:rPr lang="cs-CZ" b="0" dirty="0"/>
              <a:t>, </a:t>
            </a:r>
            <a:r>
              <a:rPr lang="cs-CZ" b="0" dirty="0" err="1"/>
              <a:t>osv.věž</a:t>
            </a:r>
            <a:r>
              <a:rPr lang="cs-CZ" b="0" dirty="0"/>
              <a:t>, všechny další typy svítidel</a:t>
            </a:r>
          </a:p>
          <a:p>
            <a:pPr marL="611505" lvl="1" indent="-251460"/>
            <a:r>
              <a:rPr lang="cs-CZ" b="0" dirty="0"/>
              <a:t>venkovní hodiny na stožáru</a:t>
            </a:r>
          </a:p>
          <a:p>
            <a:pPr marL="611505" lvl="1" indent="-251460"/>
            <a:r>
              <a:rPr lang="cs-CZ" b="0" dirty="0"/>
              <a:t>rozhlasový reproduktor na stožáru</a:t>
            </a:r>
          </a:p>
          <a:p>
            <a:pPr marL="611505" lvl="1" indent="-251460"/>
            <a:r>
              <a:rPr lang="cs-CZ" b="0" dirty="0"/>
              <a:t>anténa, vysílač, siréna</a:t>
            </a:r>
          </a:p>
          <a:p>
            <a:pPr marL="360045" lvl="1" indent="0">
              <a:buNone/>
            </a:pPr>
            <a:r>
              <a:rPr lang="cs-CZ" b="0" dirty="0"/>
              <a:t>U těchto prvků se na jeden zaměřený bod (v ose nosiče v úrovni patky/terénu) umístí oba objekty.</a:t>
            </a:r>
          </a:p>
          <a:p>
            <a:pPr marL="1115695" lvl="3" indent="-215900"/>
            <a:endParaRPr lang="cs-CZ" sz="1200" dirty="0">
              <a:ea typeface="Verdana"/>
            </a:endParaRPr>
          </a:p>
          <a:p>
            <a:r>
              <a:rPr lang="pl-PL" b="1" dirty="0"/>
              <a:t>pro ZPS objekt „Nosič technického zařízení“ (o201)</a:t>
            </a:r>
          </a:p>
          <a:p>
            <a:pPr marL="611505" lvl="1" indent="-251460"/>
            <a:r>
              <a:rPr lang="cs-CZ" b="0" dirty="0"/>
              <a:t>kombinace podpěry měřené v ose nosiče v úrovni patky/terénu a kamer měřených v jejich skutečné výšce.</a:t>
            </a:r>
          </a:p>
          <a:p>
            <a:pPr marL="611505" lvl="1" indent="-251460"/>
            <a:r>
              <a:rPr lang="cs-CZ" b="0" dirty="0"/>
              <a:t>Příklady dalších násobných kombinací jsou vypsány v Obecných zásadách.</a:t>
            </a:r>
          </a:p>
          <a:p>
            <a:pPr marL="360045" lvl="1" indent="0">
              <a:buNone/>
            </a:pPr>
            <a:endParaRPr lang="cs-CZ" b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Dvojobjekt</a:t>
            </a:r>
            <a:r>
              <a:rPr lang="cs-CZ" dirty="0"/>
              <a:t>  </a:t>
            </a:r>
            <a:r>
              <a:rPr lang="cs-CZ" b="1" dirty="0"/>
              <a:t>„nosič“ a „zařízení“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849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1" dirty="0"/>
              <a:t>Šachty, šoupata, podzemní hydranty – vždy rozlišovat  „poklop“ a vlastní prvek TI </a:t>
            </a:r>
            <a:r>
              <a:rPr lang="cs-CZ" b="0" dirty="0"/>
              <a:t>(</a:t>
            </a:r>
            <a:r>
              <a:rPr lang="cs-CZ" sz="1500" b="0" dirty="0"/>
              <a:t>obvykle mají samostatný bod s rozdílnou výškou, případně i polohou</a:t>
            </a:r>
            <a:r>
              <a:rPr lang="cs-CZ" b="0" dirty="0"/>
              <a:t>)</a:t>
            </a:r>
          </a:p>
          <a:p>
            <a:endParaRPr lang="cs-CZ" b="0" dirty="0"/>
          </a:p>
          <a:p>
            <a:pPr marL="342900" lvl="1" indent="-342900">
              <a:buClr>
                <a:schemeClr val="tx2"/>
              </a:buClr>
            </a:pPr>
            <a:r>
              <a:rPr lang="cs-CZ" sz="2000" dirty="0"/>
              <a:t>Podrobnosti viz objekt „Povrchový znak TI“.</a:t>
            </a:r>
          </a:p>
          <a:p>
            <a:endParaRPr lang="cs-CZ" b="0" dirty="0"/>
          </a:p>
          <a:p>
            <a:pPr marL="342900" lvl="1" indent="-342900">
              <a:buClr>
                <a:schemeClr val="tx2"/>
              </a:buClr>
            </a:pPr>
            <a:r>
              <a:rPr lang="cs-CZ" sz="2000" dirty="0"/>
              <a:t>Výjimku tvoří:</a:t>
            </a:r>
          </a:p>
          <a:p>
            <a:pPr marL="611505" lvl="1" indent="-251460"/>
            <a:r>
              <a:rPr lang="cs-CZ" b="0" dirty="0"/>
              <a:t>dešťové vpusti</a:t>
            </a:r>
          </a:p>
          <a:p>
            <a:pPr marL="611505" lvl="1" indent="-251460"/>
            <a:r>
              <a:rPr lang="cs-CZ" b="0" dirty="0"/>
              <a:t>revizní šachta tunelové stoky </a:t>
            </a:r>
          </a:p>
          <a:p>
            <a:pPr marL="611505" lvl="1" indent="-251460"/>
            <a:r>
              <a:rPr lang="cs-CZ" b="0" dirty="0"/>
              <a:t>šachty drátovodu</a:t>
            </a:r>
          </a:p>
          <a:p>
            <a:endParaRPr lang="cs-CZ" sz="1600" b="0" dirty="0">
              <a:solidFill>
                <a:srgbClr val="FF0000"/>
              </a:solidFill>
            </a:endParaRPr>
          </a:p>
          <a:p>
            <a:pPr algn="l"/>
            <a:r>
              <a:rPr lang="cs-CZ" sz="1500" i="1" dirty="0"/>
              <a:t>Poklop v mapování - pokud nelze v terénu poznat, o jakou síť TI se jedná, používá se objekt "Zařízení neurčeného trubkového vedení (bodové)" (o100552) s rozlišením tvaru poklopu</a:t>
            </a:r>
            <a:r>
              <a:rPr lang="cs-CZ" sz="1500" dirty="0"/>
              <a:t>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Dvojobjekt</a:t>
            </a:r>
            <a:r>
              <a:rPr lang="cs-CZ" dirty="0"/>
              <a:t> </a:t>
            </a:r>
            <a:r>
              <a:rPr lang="cs-CZ" b="1" dirty="0"/>
              <a:t>„poklop“ a „vlastní prvek TI“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242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zaměřování proti minulosti, reambulace</a:t>
            </a:r>
          </a:p>
        </p:txBody>
      </p:sp>
    </p:spTree>
    <p:extLst>
      <p:ext uri="{BB962C8B-B14F-4D97-AF65-F5344CB8AC3E}">
        <p14:creationId xmlns:p14="http://schemas.microsoft.com/office/powerpoint/2010/main" val="328967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1" dirty="0"/>
              <a:t>Datový model IS DTMŽ vychází z rámce DTM krajů a respektuje strukturu dat z vyhlášky 393/2020.</a:t>
            </a:r>
          </a:p>
          <a:p>
            <a:endParaRPr lang="cs-CZ" b="1" dirty="0"/>
          </a:p>
          <a:p>
            <a:r>
              <a:rPr lang="cs-CZ" b="1" dirty="0"/>
              <a:t>Obsahuje:</a:t>
            </a:r>
          </a:p>
          <a:p>
            <a:pPr marL="611505" lvl="1" indent="-251460">
              <a:buFont typeface="Calibri" pitchFamily="34" charset="0"/>
              <a:buChar char="-"/>
            </a:pPr>
            <a:r>
              <a:rPr lang="cs-CZ" dirty="0">
                <a:ea typeface="Verdana"/>
              </a:rPr>
              <a:t>Objekty z vyhlášky 393/2020 (označené zkratkou JVF)</a:t>
            </a:r>
          </a:p>
          <a:p>
            <a:pPr marL="611505" lvl="1" indent="-251460">
              <a:buFont typeface="Calibri" pitchFamily="34" charset="0"/>
              <a:buChar char="-"/>
            </a:pPr>
            <a:r>
              <a:rPr lang="cs-CZ" dirty="0">
                <a:ea typeface="Verdana"/>
              </a:rPr>
              <a:t>Objekty SŽ (označené zkratkou SŽ)</a:t>
            </a:r>
          </a:p>
          <a:p>
            <a:pPr marL="611505" lvl="1" indent="-251460">
              <a:buFont typeface="Calibri" pitchFamily="34" charset="0"/>
              <a:buChar char="-"/>
            </a:pPr>
            <a:r>
              <a:rPr lang="cs-CZ" dirty="0">
                <a:ea typeface="Verdana"/>
              </a:rPr>
              <a:t>Objekty potřebné pro systém (např. kartografické objekty)</a:t>
            </a:r>
          </a:p>
          <a:p>
            <a:endParaRPr lang="cs-CZ" b="1" dirty="0"/>
          </a:p>
          <a:p>
            <a:r>
              <a:rPr lang="cs-CZ" b="1" dirty="0"/>
              <a:t>Některé objekty JVF mají přidané atributy SŽ (např. Správce TI SŽ) a některé číselníky JVF jsou rozšířeny o hodnoty SŽ (např. telefon, kabelová spojka).</a:t>
            </a:r>
          </a:p>
          <a:p>
            <a:pPr marL="0" indent="0">
              <a:buNone/>
            </a:pPr>
            <a:endParaRPr lang="cs-CZ" sz="1600" b="0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Logický datový model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46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1" dirty="0"/>
              <a:t>Seznam změn je uveden v Obecných zásadách.</a:t>
            </a:r>
            <a:endParaRPr lang="cs-CZ" b="1" dirty="0">
              <a:ea typeface="Verdana"/>
            </a:endParaRPr>
          </a:p>
          <a:p>
            <a:endParaRPr lang="cs-CZ" b="1" dirty="0"/>
          </a:p>
          <a:p>
            <a:r>
              <a:rPr lang="cs-CZ" b="1" dirty="0"/>
              <a:t>Mění se způsob zaměřování některých objektů a prvků na železničním svršku ( dříve „na rozchodku“)</a:t>
            </a:r>
          </a:p>
          <a:p>
            <a:endParaRPr lang="cs-CZ" b="1" dirty="0"/>
          </a:p>
          <a:p>
            <a:r>
              <a:rPr lang="cs-CZ" b="1" dirty="0"/>
              <a:t>Prvky nadále měřené přímo na daných prvcích:</a:t>
            </a:r>
            <a:endParaRPr lang="cs-CZ" b="1" dirty="0">
              <a:ea typeface="Verdana"/>
            </a:endParaRPr>
          </a:p>
          <a:p>
            <a:pPr marL="611505" lvl="1" indent="-251460"/>
            <a:r>
              <a:rPr lang="cs-CZ" b="1" dirty="0"/>
              <a:t>bodové (snímač počítače náprav, </a:t>
            </a:r>
            <a:r>
              <a:rPr lang="cs-CZ" b="1" dirty="0" err="1"/>
              <a:t>balíza</a:t>
            </a:r>
            <a:r>
              <a:rPr lang="cs-CZ" b="1" dirty="0"/>
              <a:t>, výkolejka,...)</a:t>
            </a:r>
            <a:endParaRPr lang="cs-CZ" b="1" dirty="0">
              <a:ea typeface="Verdana"/>
            </a:endParaRPr>
          </a:p>
          <a:p>
            <a:pPr marL="611505" lvl="1" indent="-251460"/>
            <a:r>
              <a:rPr lang="cs-CZ" b="1" dirty="0"/>
              <a:t>liniové (MIB, ASDEK, zajišťovací úhelník, kolejová brzda...)</a:t>
            </a:r>
            <a:r>
              <a:rPr lang="cs-CZ" dirty="0"/>
              <a:t> </a:t>
            </a:r>
            <a:endParaRPr lang="cs-CZ" b="1" dirty="0">
              <a:ea typeface="Verdana"/>
            </a:endParaRPr>
          </a:p>
          <a:p>
            <a:endParaRPr lang="cs-CZ" b="1" dirty="0"/>
          </a:p>
          <a:p>
            <a:r>
              <a:rPr lang="cs-CZ" b="1" dirty="0"/>
              <a:t>Prvky i nadále měřené v ose koleje:</a:t>
            </a:r>
            <a:endParaRPr lang="cs-CZ" b="1" dirty="0">
              <a:ea typeface="Verdana"/>
            </a:endParaRPr>
          </a:p>
          <a:p>
            <a:pPr marL="611505" lvl="1" indent="-251460"/>
            <a:r>
              <a:rPr lang="cs-CZ" b="1" dirty="0"/>
              <a:t>body výhybky, křižovatky</a:t>
            </a:r>
            <a:endParaRPr lang="cs-CZ" b="1" dirty="0">
              <a:ea typeface="Verdana"/>
            </a:endParaRPr>
          </a:p>
          <a:p>
            <a:pPr marL="611505" lvl="1" indent="-251460"/>
            <a:r>
              <a:rPr lang="cs-CZ" b="1" dirty="0"/>
              <a:t>izolovaný styk</a:t>
            </a:r>
            <a:r>
              <a:rPr lang="cs-CZ" dirty="0">
                <a:ea typeface="Verdana"/>
              </a:rPr>
              <a:t>, </a:t>
            </a:r>
            <a:r>
              <a:rPr lang="cs-CZ" b="1" dirty="0"/>
              <a:t>dilatační zařízení</a:t>
            </a:r>
            <a:endParaRPr lang="cs-CZ" b="1" dirty="0">
              <a:ea typeface="Verdana"/>
            </a:endParaRPr>
          </a:p>
          <a:p>
            <a:pPr marL="611505" lvl="1" indent="-251460"/>
            <a:r>
              <a:rPr lang="cs-CZ" b="1" dirty="0"/>
              <a:t>vrchol svážného pahrbku</a:t>
            </a:r>
            <a:r>
              <a:rPr lang="cs-CZ" dirty="0">
                <a:ea typeface="Verdana"/>
              </a:rPr>
              <a:t>, </a:t>
            </a:r>
            <a:r>
              <a:rPr lang="cs-CZ" b="1" dirty="0"/>
              <a:t>kolejnicové zarážedlo</a:t>
            </a:r>
            <a:r>
              <a:rPr lang="cs-CZ" dirty="0">
                <a:ea typeface="Verdana"/>
              </a:rPr>
              <a:t>, </a:t>
            </a:r>
            <a:r>
              <a:rPr lang="cs-CZ" b="1" dirty="0"/>
              <a:t>atd.</a:t>
            </a:r>
            <a:endParaRPr lang="cs-CZ" sz="1600" b="0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a typeface="Verdana"/>
              </a:rPr>
              <a:t>Změny ve způsobu měření oproti minulosti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284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1500" b="1" dirty="0"/>
              <a:t>Přejezd – jsou stanoveny podrobné požadavky pro zaměřování.</a:t>
            </a:r>
          </a:p>
          <a:p>
            <a:endParaRPr lang="cs-CZ" sz="1000" b="1" dirty="0"/>
          </a:p>
          <a:p>
            <a:r>
              <a:rPr lang="cs-CZ" sz="1500" b="1" dirty="0"/>
              <a:t>Zábradlí – měřit nahoře i dole.</a:t>
            </a:r>
          </a:p>
          <a:p>
            <a:endParaRPr lang="cs-CZ" sz="1000" b="1" dirty="0"/>
          </a:p>
          <a:p>
            <a:r>
              <a:rPr lang="cs-CZ" sz="1500" b="1" dirty="0"/>
              <a:t>Svodidlo – měřit dole podle požadavků DTM krajů.</a:t>
            </a:r>
          </a:p>
          <a:p>
            <a:endParaRPr lang="cs-CZ" sz="1000" b="1" dirty="0"/>
          </a:p>
          <a:p>
            <a:r>
              <a:rPr lang="cs-CZ" sz="1500" b="1" dirty="0"/>
              <a:t>Staničníky – změna u cedulových staničníků umístěných na trakční podpěře, na které je zajišťovací značka.</a:t>
            </a:r>
          </a:p>
          <a:p>
            <a:endParaRPr lang="cs-CZ" sz="1000" b="1" dirty="0"/>
          </a:p>
          <a:p>
            <a:r>
              <a:rPr lang="cs-CZ" sz="1500" b="1" dirty="0"/>
              <a:t>Rozlišovat námezník od </a:t>
            </a:r>
            <a:r>
              <a:rPr lang="cs-CZ" sz="1500" b="1" dirty="0" err="1"/>
              <a:t>koncovníku</a:t>
            </a:r>
            <a:r>
              <a:rPr lang="cs-CZ" sz="1500" b="1" dirty="0"/>
              <a:t>.</a:t>
            </a:r>
          </a:p>
          <a:p>
            <a:endParaRPr lang="cs-CZ" sz="1000" b="1" dirty="0"/>
          </a:p>
          <a:p>
            <a:r>
              <a:rPr lang="cs-CZ" sz="1500" b="1" dirty="0"/>
              <a:t>Kamera – měřit v její skutečné poloze (spodní část).</a:t>
            </a:r>
          </a:p>
          <a:p>
            <a:endParaRPr lang="cs-CZ" sz="1000" b="1" dirty="0"/>
          </a:p>
          <a:p>
            <a:r>
              <a:rPr lang="cs-CZ" sz="1500" b="1" dirty="0"/>
              <a:t>Svítidlo a rozhlas upevněný na jiném objektu – měřit odrazem od místa upevnění.</a:t>
            </a:r>
          </a:p>
          <a:p>
            <a:endParaRPr lang="cs-CZ" sz="1000" b="1" dirty="0"/>
          </a:p>
          <a:p>
            <a:r>
              <a:rPr lang="cs-CZ" sz="1500" b="1" dirty="0"/>
              <a:t>Přestavníky, krabičky EOV a DOUO měřit vždy.</a:t>
            </a:r>
          </a:p>
          <a:p>
            <a:endParaRPr lang="cs-CZ" sz="1000" b="0" dirty="0">
              <a:solidFill>
                <a:srgbClr val="FF0000"/>
              </a:solidFill>
            </a:endParaRPr>
          </a:p>
          <a:p>
            <a:r>
              <a:rPr lang="cs-CZ" sz="1500" b="1" dirty="0"/>
              <a:t>…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a typeface="Verdana"/>
              </a:rPr>
              <a:t>Některé další změny ve způsobu měření oproti minulosti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703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1" dirty="0"/>
              <a:t>Aktualizace, zpřesnění a doplnění dat do úplné podoby podle předpisu SŽ M20/MP014</a:t>
            </a:r>
            <a:endParaRPr lang="cs-CZ" b="0" dirty="0">
              <a:ea typeface="Verdana"/>
            </a:endParaRPr>
          </a:p>
          <a:p>
            <a:endParaRPr lang="cs-CZ" b="1" dirty="0"/>
          </a:p>
          <a:p>
            <a:r>
              <a:rPr lang="cs-CZ" b="1" dirty="0"/>
              <a:t>Obsahem reambulace je: </a:t>
            </a:r>
          </a:p>
          <a:p>
            <a:pPr marL="611505" lvl="1" indent="-251460"/>
            <a:r>
              <a:rPr lang="cs-CZ" dirty="0"/>
              <a:t>kontrola předaných podkladových dat</a:t>
            </a:r>
          </a:p>
          <a:p>
            <a:pPr marL="1115695" lvl="3" indent="-215900"/>
            <a:r>
              <a:rPr lang="cs-CZ" sz="1200" b="0" dirty="0"/>
              <a:t>zda objekty v terénu existují</a:t>
            </a:r>
          </a:p>
          <a:p>
            <a:pPr marL="1115695" lvl="3" indent="-215900"/>
            <a:r>
              <a:rPr lang="cs-CZ" sz="1200" b="0" dirty="0"/>
              <a:t>mají správnou přesnost (podle předpisů SŽ M20/MP010, případně MP004)</a:t>
            </a:r>
          </a:p>
          <a:p>
            <a:pPr marL="1115695" lvl="3" indent="-215900"/>
            <a:r>
              <a:rPr lang="cs-CZ" sz="1200" b="0" dirty="0"/>
              <a:t>jsou zaměřeny podle pravidel předpisu SŽ M20/</a:t>
            </a:r>
            <a:r>
              <a:rPr lang="cs-CZ" sz="1200" dirty="0"/>
              <a:t>MP014</a:t>
            </a:r>
          </a:p>
          <a:p>
            <a:pPr marL="1115695" lvl="3" indent="-215900"/>
            <a:r>
              <a:rPr lang="cs-CZ" sz="1200" b="0" dirty="0"/>
              <a:t>mají správně vyplněné atributy (povinné i nepovinné)</a:t>
            </a:r>
          </a:p>
          <a:p>
            <a:pPr marL="1115695" lvl="3" indent="-215900"/>
            <a:r>
              <a:rPr lang="cs-CZ" sz="1200" b="0" dirty="0"/>
              <a:t>jsou správně </a:t>
            </a:r>
            <a:r>
              <a:rPr lang="cs-CZ" sz="1200" b="0" dirty="0" err="1"/>
              <a:t>zaplochovány</a:t>
            </a:r>
            <a:r>
              <a:rPr lang="cs-CZ" sz="1200" b="0" dirty="0"/>
              <a:t> a </a:t>
            </a:r>
            <a:r>
              <a:rPr lang="cs-CZ" sz="1200" b="0" dirty="0" err="1"/>
              <a:t>zalevelovány</a:t>
            </a:r>
            <a:endParaRPr lang="cs-CZ" sz="1200" b="0" dirty="0"/>
          </a:p>
          <a:p>
            <a:pPr marL="611505" lvl="1" indent="-251460"/>
            <a:r>
              <a:rPr lang="cs-CZ" dirty="0"/>
              <a:t>zaměření veškerých změn včetně výrazné změny reliéfu terénu</a:t>
            </a:r>
          </a:p>
          <a:p>
            <a:pPr marL="611505" lvl="1" indent="-251460"/>
            <a:r>
              <a:rPr lang="cs-CZ" dirty="0"/>
              <a:t>zaměření a zpracování nových předmětů měření (</a:t>
            </a:r>
            <a:r>
              <a:rPr lang="cs-CZ" sz="1200" b="0" dirty="0"/>
              <a:t>včetně objektů, které se dříve neměřily</a:t>
            </a:r>
            <a:r>
              <a:rPr lang="cs-CZ" dirty="0"/>
              <a:t>)</a:t>
            </a:r>
          </a:p>
          <a:p>
            <a:pPr marL="611505" lvl="1" indent="-251460"/>
            <a:r>
              <a:rPr lang="cs-CZ" dirty="0"/>
              <a:t>zrušení již neplatných dat</a:t>
            </a:r>
          </a:p>
          <a:p>
            <a:pPr marL="611505" lvl="1" indent="-251460"/>
            <a:r>
              <a:rPr lang="cs-CZ" dirty="0"/>
              <a:t>napojení ZPS na okolní situaci</a:t>
            </a:r>
          </a:p>
          <a:p>
            <a:endParaRPr lang="cs-CZ" sz="1600" b="0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Reambulace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061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1800" b="1" dirty="0"/>
              <a:t>Vstupní podklady</a:t>
            </a:r>
          </a:p>
          <a:p>
            <a:pPr marL="611505" lvl="1" indent="-251460"/>
            <a:r>
              <a:rPr lang="cs-CZ" b="0" dirty="0"/>
              <a:t>data vyexportovaná z IS DTMŽ ve formátu ŽXML. Vydány budou veškerá dostupná data v zájmovém území (včetně podzemních sítí TI), bez „nadbytečných“ odvozených prvků (obvodů a ploch) a bez prvků se zrušenou platností.</a:t>
            </a:r>
          </a:p>
          <a:p>
            <a:pPr marL="0" indent="0">
              <a:buNone/>
            </a:pPr>
            <a:endParaRPr lang="cs-CZ" sz="1500" dirty="0"/>
          </a:p>
          <a:p>
            <a:r>
              <a:rPr lang="cs-CZ" sz="1800" b="1" dirty="0"/>
              <a:t>Rozsah:</a:t>
            </a:r>
          </a:p>
          <a:p>
            <a:pPr marL="611505" lvl="1" indent="-251460"/>
            <a:r>
              <a:rPr lang="cs-CZ" b="0" dirty="0"/>
              <a:t>Reambulovat do hranice vymezeného území (VÚ), chybějící místa doměřit.</a:t>
            </a:r>
          </a:p>
          <a:p>
            <a:pPr marL="611505" lvl="1" indent="-251460"/>
            <a:r>
              <a:rPr lang="cs-CZ" sz="1500" b="0" dirty="0"/>
              <a:t>Přesahující SŽ objekty zaměřit celé (opěrná zeď mostu, odvodnění, spodní hrana náspu…)</a:t>
            </a:r>
          </a:p>
          <a:p>
            <a:pPr marL="611505" lvl="1" indent="-251460"/>
            <a:r>
              <a:rPr lang="cs-CZ" b="0" dirty="0"/>
              <a:t>Cizí objekty přesahující max. 30 % za hranici VÚ zaměřit celé.</a:t>
            </a:r>
          </a:p>
          <a:p>
            <a:pPr marL="611505" lvl="1" indent="-251460"/>
            <a:endParaRPr lang="cs-CZ" sz="1500" b="0" dirty="0"/>
          </a:p>
          <a:p>
            <a:pPr marL="342900" lvl="1" indent="-342900">
              <a:buClr>
                <a:schemeClr val="tx2"/>
              </a:buClr>
            </a:pPr>
            <a:r>
              <a:rPr lang="cs-CZ" sz="1800" dirty="0"/>
              <a:t>Předmětem reambulace jsou objekty, které jsou vidět.</a:t>
            </a:r>
          </a:p>
          <a:p>
            <a:pPr marL="342900" lvl="1" indent="-342900">
              <a:buClr>
                <a:schemeClr val="tx2"/>
              </a:buClr>
            </a:pPr>
            <a:endParaRPr lang="cs-CZ" sz="1800" dirty="0"/>
          </a:p>
          <a:p>
            <a:pPr marL="342900" lvl="1" indent="-342900">
              <a:buClr>
                <a:schemeClr val="tx2"/>
              </a:buClr>
            </a:pPr>
            <a:r>
              <a:rPr lang="cs-CZ" sz="1800" dirty="0"/>
              <a:t>Před zahájením měření je potřeba zkontrolovat ŽBP.</a:t>
            </a:r>
          </a:p>
          <a:p>
            <a:pPr marL="611505" lvl="1" indent="-251460"/>
            <a:endParaRPr lang="cs-CZ" sz="1500" b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Reambulace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749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1" dirty="0"/>
              <a:t>Nesmí v nich být uvedena chybná hodnota.</a:t>
            </a:r>
          </a:p>
          <a:p>
            <a:endParaRPr lang="cs-CZ" sz="1500" dirty="0"/>
          </a:p>
          <a:p>
            <a:r>
              <a:rPr lang="cs-CZ" sz="1500" dirty="0"/>
              <a:t>U povinných atributů obvykle musí být uvedena konkrétní hodnota. Případná možnost použití únikové hodnoty je uvedena ve </a:t>
            </a:r>
            <a:r>
              <a:rPr lang="cs-CZ" sz="1500" dirty="0" err="1"/>
              <a:t>fotokatalogu</a:t>
            </a:r>
            <a:r>
              <a:rPr lang="cs-CZ" sz="1500" dirty="0"/>
              <a:t>.</a:t>
            </a:r>
          </a:p>
          <a:p>
            <a:endParaRPr lang="cs-CZ" sz="1500" dirty="0"/>
          </a:p>
          <a:p>
            <a:r>
              <a:rPr lang="cs-CZ" sz="1500" dirty="0"/>
              <a:t>U vyplněných nepovinných atributů je také povinnost je opravovat (anebo použít únikovou hodnotu).</a:t>
            </a:r>
          </a:p>
          <a:p>
            <a:endParaRPr lang="cs-CZ" sz="1500" dirty="0"/>
          </a:p>
          <a:p>
            <a:r>
              <a:rPr lang="cs-CZ" sz="1500" dirty="0"/>
              <a:t>Nevyplněné nepovinné atributy mohou zůstat prázdné.</a:t>
            </a:r>
          </a:p>
          <a:p>
            <a:endParaRPr lang="cs-CZ" sz="1500" dirty="0"/>
          </a:p>
          <a:p>
            <a:r>
              <a:rPr lang="cs-CZ" sz="1500" i="1" dirty="0"/>
              <a:t>V LDM je několik atributů určených pouze pro vytěžení starších dat. U nových dat a v reambulaci se s nimi nepracuje a geodet nemá povinnost je kontrolovat a opravovat. Tato informace je uvedena u příslušného atributu ve </a:t>
            </a:r>
            <a:r>
              <a:rPr lang="cs-CZ" sz="1500" i="1" dirty="0" err="1"/>
              <a:t>fotokatalogu</a:t>
            </a:r>
            <a:r>
              <a:rPr lang="cs-CZ" sz="1500" i="1" dirty="0"/>
              <a:t>.</a:t>
            </a:r>
            <a:r>
              <a:rPr lang="cs-CZ" sz="1500" dirty="0"/>
              <a:t> </a:t>
            </a:r>
          </a:p>
          <a:p>
            <a:endParaRPr lang="cs-CZ" sz="15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Reambulace - atributy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81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b="1" dirty="0"/>
          </a:p>
          <a:p>
            <a:r>
              <a:rPr lang="cs-CZ" b="1" dirty="0"/>
              <a:t>Dotazy?</a:t>
            </a:r>
          </a:p>
          <a:p>
            <a:endParaRPr lang="cs-CZ" sz="1500" b="1" dirty="0"/>
          </a:p>
          <a:p>
            <a:endParaRPr lang="cs-CZ" sz="1500" b="1" dirty="0"/>
          </a:p>
          <a:p>
            <a:endParaRPr lang="cs-CZ" sz="1500" b="1" dirty="0"/>
          </a:p>
          <a:p>
            <a:endParaRPr lang="cs-CZ" sz="1500" b="1" dirty="0"/>
          </a:p>
          <a:p>
            <a:pPr marL="0" indent="0">
              <a:buNone/>
            </a:pPr>
            <a:r>
              <a:rPr lang="cs-CZ" sz="1500" b="1" dirty="0"/>
              <a:t>                           Děkuji za pozornost.</a:t>
            </a:r>
            <a:endParaRPr lang="cs-CZ" sz="15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951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52000" lvl="1" indent="0">
              <a:buNone/>
            </a:pPr>
            <a:r>
              <a:rPr lang="cs-CZ" dirty="0"/>
              <a:t>Hana Hrabcová</a:t>
            </a:r>
          </a:p>
          <a:p>
            <a:pPr marL="504000" lvl="2" indent="0">
              <a:buNone/>
            </a:pPr>
            <a:r>
              <a:rPr lang="cs-CZ" dirty="0"/>
              <a:t>SŽG</a:t>
            </a:r>
          </a:p>
          <a:p>
            <a:pPr marL="504000" lvl="2" indent="0">
              <a:buNone/>
            </a:pPr>
            <a:endParaRPr lang="cs-CZ" dirty="0"/>
          </a:p>
          <a:p>
            <a:pPr marL="504000" lvl="2" indent="0">
              <a:buNone/>
            </a:pPr>
            <a:r>
              <a:rPr lang="cs-CZ" dirty="0"/>
              <a:t>hrabcova@spravazeleznic.cz</a:t>
            </a:r>
          </a:p>
          <a:p>
            <a:pPr marL="504000" lvl="2" indent="0">
              <a:buNone/>
            </a:pPr>
            <a:endParaRPr lang="cs-CZ" dirty="0"/>
          </a:p>
          <a:p>
            <a:pPr marL="504000" lvl="2" indent="0">
              <a:buNone/>
            </a:pP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spravazeleznic.cz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© Správa železnic, státní organizace </a:t>
            </a:r>
          </a:p>
          <a:p>
            <a:pPr marL="0" indent="0">
              <a:buNone/>
            </a:pPr>
            <a:r>
              <a:rPr lang="cs-CZ"/>
              <a:t>Dlážděná 1003/7, 110 00 Praha 1 </a:t>
            </a:r>
          </a:p>
        </p:txBody>
      </p:sp>
    </p:spTree>
    <p:extLst>
      <p:ext uri="{BB962C8B-B14F-4D97-AF65-F5344CB8AC3E}">
        <p14:creationId xmlns:p14="http://schemas.microsoft.com/office/powerpoint/2010/main" val="340455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6888" y="1160711"/>
            <a:ext cx="8156575" cy="5166657"/>
          </a:xfrm>
        </p:spPr>
        <p:txBody>
          <a:bodyPr vert="horz" lIns="0" tIns="0" rIns="0" bIns="0" rtlCol="0" anchor="t">
            <a:noAutofit/>
          </a:bodyPr>
          <a:lstStyle/>
          <a:p>
            <a:endParaRPr lang="cs-CZ" sz="1400" b="1" dirty="0">
              <a:ea typeface="Verdana"/>
            </a:endParaRPr>
          </a:p>
          <a:p>
            <a:r>
              <a:rPr lang="cs-CZ" sz="1400" b="1" dirty="0">
                <a:ea typeface="Verdana"/>
              </a:rPr>
              <a:t>LDM = logický datový model</a:t>
            </a:r>
            <a:endParaRPr lang="cs-CZ" sz="1400" b="1" dirty="0"/>
          </a:p>
          <a:p>
            <a:endParaRPr lang="cs-CZ" sz="1800" b="1" dirty="0"/>
          </a:p>
          <a:p>
            <a:r>
              <a:rPr lang="cs-CZ" sz="1800" b="1" dirty="0"/>
              <a:t>Základní skupiny LDM: </a:t>
            </a:r>
            <a:endParaRPr lang="cs-CZ" sz="1800" b="1" dirty="0">
              <a:ea typeface="Verdana"/>
            </a:endParaRPr>
          </a:p>
          <a:p>
            <a:pPr marL="611505" lvl="1" indent="-251460"/>
            <a:r>
              <a:rPr lang="cs-CZ" b="1" dirty="0"/>
              <a:t>ZPS = základní prostorová situace</a:t>
            </a:r>
            <a:endParaRPr lang="cs-CZ" b="1" dirty="0">
              <a:ea typeface="Verdana"/>
            </a:endParaRPr>
          </a:p>
          <a:p>
            <a:pPr marL="611505" lvl="1" indent="-251460"/>
            <a:r>
              <a:rPr lang="cs-CZ" b="1" dirty="0"/>
              <a:t>ODSZ = ostatní data Správy železnic, nepředávají se do DTM krajů</a:t>
            </a:r>
            <a:endParaRPr lang="cs-CZ" b="1" dirty="0">
              <a:ea typeface="Verdana"/>
            </a:endParaRPr>
          </a:p>
          <a:p>
            <a:pPr marL="611505" lvl="1" indent="-251460"/>
            <a:r>
              <a:rPr lang="cs-CZ" b="1" dirty="0"/>
              <a:t>H3D = hrany 3D = linie, která doplňuje kresbu do 3D. Je citlivá na posun bodů v základní ploše (</a:t>
            </a:r>
            <a:r>
              <a:rPr lang="cs-CZ" b="1" dirty="0" err="1"/>
              <a:t>např.svislé</a:t>
            </a:r>
            <a:r>
              <a:rPr lang="cs-CZ" b="1" dirty="0"/>
              <a:t> linie soklu) a není předávána do státní DTM.</a:t>
            </a:r>
            <a:endParaRPr lang="cs-CZ" b="1" dirty="0">
              <a:ea typeface="Verdana"/>
            </a:endParaRPr>
          </a:p>
          <a:p>
            <a:pPr marL="611505" lvl="1" indent="-251460"/>
            <a:r>
              <a:rPr lang="cs-CZ" b="1" dirty="0"/>
              <a:t>DI = dopravní infrastruktura</a:t>
            </a:r>
            <a:endParaRPr lang="cs-CZ" b="1" dirty="0">
              <a:ea typeface="Verdana"/>
            </a:endParaRPr>
          </a:p>
          <a:p>
            <a:pPr marL="611505" lvl="1" indent="-251460"/>
            <a:r>
              <a:rPr lang="cs-CZ" b="1" dirty="0"/>
              <a:t>ZDD = ŽD dopravní </a:t>
            </a:r>
            <a:r>
              <a:rPr lang="cs-CZ" dirty="0"/>
              <a:t>infrastruktura</a:t>
            </a:r>
            <a:r>
              <a:rPr lang="cs-CZ" b="1" dirty="0"/>
              <a:t> = Objekty DI, které spravuje/provozuje SŽ, ale nejsou předmětem státní DTM</a:t>
            </a:r>
            <a:endParaRPr lang="cs-CZ" b="1" dirty="0">
              <a:ea typeface="Verdana"/>
            </a:endParaRPr>
          </a:p>
          <a:p>
            <a:pPr marL="611505" lvl="1" indent="-251460"/>
            <a:r>
              <a:rPr lang="cs-CZ" b="1" dirty="0"/>
              <a:t>TI</a:t>
            </a:r>
            <a:r>
              <a:rPr lang="cs-CZ" dirty="0"/>
              <a:t> </a:t>
            </a:r>
            <a:r>
              <a:rPr lang="cs-CZ" b="1" dirty="0"/>
              <a:t>= technická infrastruktura</a:t>
            </a:r>
            <a:endParaRPr lang="cs-CZ" dirty="0">
              <a:ea typeface="Verdana"/>
            </a:endParaRPr>
          </a:p>
          <a:p>
            <a:pPr marL="611505" lvl="1" indent="-251460"/>
            <a:r>
              <a:rPr lang="cs-CZ" dirty="0"/>
              <a:t>ZDT </a:t>
            </a:r>
            <a:r>
              <a:rPr lang="cs-CZ" b="1" dirty="0"/>
              <a:t>= Objekty TI, které spravuje/provozuje SŽ, </a:t>
            </a:r>
            <a:r>
              <a:rPr lang="cs-CZ" dirty="0"/>
              <a:t>ale nejsou</a:t>
            </a:r>
            <a:r>
              <a:rPr lang="cs-CZ" b="1" dirty="0"/>
              <a:t> předmětem státní DTM</a:t>
            </a:r>
            <a:endParaRPr lang="cs-CZ" dirty="0">
              <a:ea typeface="Verdana"/>
            </a:endParaRPr>
          </a:p>
          <a:p>
            <a:pPr marL="611505" lvl="1" indent="-251460"/>
            <a:r>
              <a:rPr lang="cs-CZ" b="1" i="1" dirty="0"/>
              <a:t>ZM = záměr</a:t>
            </a:r>
            <a:endParaRPr lang="cs-CZ" b="1" i="1" dirty="0">
              <a:ea typeface="Verdana"/>
            </a:endParaRPr>
          </a:p>
          <a:p>
            <a:pPr marL="611505" lvl="1" indent="-251460"/>
            <a:r>
              <a:rPr lang="cs-CZ" b="1" i="1" dirty="0"/>
              <a:t>OP = ochranné pásmo</a:t>
            </a:r>
            <a:endParaRPr lang="cs-CZ" b="1" i="1" dirty="0">
              <a:ea typeface="Verdana"/>
            </a:endParaRPr>
          </a:p>
          <a:p>
            <a:pPr marL="611505" lvl="1" indent="-251460"/>
            <a:r>
              <a:rPr lang="cs-CZ" b="1" i="1" dirty="0"/>
              <a:t>BP = bezpečnostní pásmo</a:t>
            </a:r>
            <a:endParaRPr lang="cs-CZ" b="1" i="1" dirty="0">
              <a:ea typeface="Verdana"/>
            </a:endParaRPr>
          </a:p>
          <a:p>
            <a:pPr marL="0" indent="0">
              <a:buNone/>
            </a:pPr>
            <a:endParaRPr lang="cs-CZ" b="1" dirty="0">
              <a:ea typeface="Verdana"/>
            </a:endParaRPr>
          </a:p>
          <a:p>
            <a:endParaRPr lang="cs-CZ" b="1" dirty="0">
              <a:ea typeface="Verdana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Specifikace LDM DTMŽ - skupiny</a:t>
            </a:r>
            <a:br>
              <a:rPr lang="cs-CZ"/>
            </a:b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–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93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6888" y="1160711"/>
            <a:ext cx="8156575" cy="5166657"/>
          </a:xfrm>
        </p:spPr>
        <p:txBody>
          <a:bodyPr vert="horz" lIns="0" tIns="0" rIns="0" bIns="0" rtlCol="0" anchor="t">
            <a:noAutofit/>
          </a:bodyPr>
          <a:lstStyle/>
          <a:p>
            <a:endParaRPr lang="cs-CZ" sz="1400" dirty="0"/>
          </a:p>
          <a:p>
            <a:r>
              <a:rPr lang="cs-CZ" sz="1400" dirty="0"/>
              <a:t>Posloupnost v MP005: svršek - vrstva 7 - Návěst Konec nástupiště = DM 10214.</a:t>
            </a:r>
            <a:endParaRPr lang="cs-CZ" sz="1400" dirty="0">
              <a:ea typeface="Verdana"/>
            </a:endParaRPr>
          </a:p>
          <a:p>
            <a:endParaRPr lang="cs-CZ" b="1" dirty="0">
              <a:ea typeface="Verdana"/>
            </a:endParaRPr>
          </a:p>
          <a:p>
            <a:r>
              <a:rPr lang="cs-CZ" b="1" dirty="0">
                <a:ea typeface="Verdana"/>
              </a:rPr>
              <a:t>Posloupnost v IS DTMŽ:  Objekty – Atributy – Domény atributů (číselníky) – výčtové hodnoty.</a:t>
            </a:r>
            <a:endParaRPr lang="cs-CZ" dirty="0">
              <a:ea typeface="Verdana"/>
            </a:endParaRPr>
          </a:p>
          <a:p>
            <a:endParaRPr lang="cs-CZ" sz="1600" b="1" dirty="0">
              <a:ea typeface="Verdana"/>
            </a:endParaRPr>
          </a:p>
          <a:p>
            <a:r>
              <a:rPr lang="cs-CZ" sz="1600" b="1" dirty="0">
                <a:ea typeface="Verdana"/>
              </a:rPr>
              <a:t>Ukázka hierarchického zatřídění návěsti Konec nástupiště:</a:t>
            </a:r>
            <a:endParaRPr lang="cs-CZ" sz="1600" b="1" dirty="0">
              <a:solidFill>
                <a:srgbClr val="002B59"/>
              </a:solidFill>
              <a:ea typeface="Verdana"/>
            </a:endParaRPr>
          </a:p>
          <a:p>
            <a:pPr marL="611505" lvl="1" indent="-251460">
              <a:buFont typeface="Courier New" pitchFamily="34" charset="0"/>
              <a:buChar char="o"/>
            </a:pPr>
            <a:endParaRPr lang="cs-CZ" sz="1400" b="0" i="1" dirty="0"/>
          </a:p>
          <a:p>
            <a:pPr marL="611505" lvl="1" indent="-251460">
              <a:buFont typeface="Courier New" pitchFamily="34" charset="0"/>
              <a:buChar char="o"/>
            </a:pPr>
            <a:r>
              <a:rPr lang="cs-CZ" sz="1400" b="0" i="1" dirty="0"/>
              <a:t>doména objektu - ZDD (= ŽD dopravní infrastruktura)</a:t>
            </a:r>
            <a:endParaRPr lang="cs-CZ" sz="1400" b="0" i="1" dirty="0">
              <a:ea typeface="Verdana"/>
            </a:endParaRPr>
          </a:p>
          <a:p>
            <a:pPr marL="611505" lvl="1" indent="-251460">
              <a:buFont typeface="Courier New" pitchFamily="34" charset="0"/>
              <a:buChar char="o"/>
            </a:pPr>
            <a:r>
              <a:rPr lang="cs-CZ" sz="1400" b="0" i="1" dirty="0"/>
              <a:t>kategorie objektu - Návěstidla</a:t>
            </a:r>
            <a:endParaRPr lang="cs-CZ" i="1" dirty="0">
              <a:ea typeface="Verdana"/>
            </a:endParaRPr>
          </a:p>
          <a:p>
            <a:pPr marL="611505" lvl="1" indent="-251460">
              <a:buFont typeface="Courier New" pitchFamily="34" charset="0"/>
              <a:buChar char="o"/>
            </a:pPr>
            <a:r>
              <a:rPr lang="cs-CZ" sz="1400" b="0" i="1" dirty="0"/>
              <a:t>skupina objektů  - Dopravní stavby</a:t>
            </a:r>
            <a:endParaRPr lang="cs-CZ" i="1" dirty="0">
              <a:ea typeface="Verdana"/>
            </a:endParaRPr>
          </a:p>
          <a:p>
            <a:pPr marL="611505" lvl="1" indent="-251460">
              <a:buFont typeface="Courier New" pitchFamily="34" charset="0"/>
              <a:buChar char="o"/>
            </a:pPr>
            <a:r>
              <a:rPr lang="cs-CZ" sz="1400" b="0" dirty="0">
                <a:ea typeface="Verdana"/>
              </a:rPr>
              <a:t>objekt - "Návěstidlo tabulka" (o100487) </a:t>
            </a:r>
            <a:endParaRPr lang="cs-CZ" dirty="0"/>
          </a:p>
          <a:p>
            <a:pPr marL="611505" lvl="1" indent="-251460">
              <a:buFont typeface="Courier New" pitchFamily="34" charset="0"/>
              <a:buChar char="o"/>
            </a:pPr>
            <a:r>
              <a:rPr lang="cs-CZ" sz="1400" b="0" dirty="0">
                <a:ea typeface="Verdana"/>
              </a:rPr>
              <a:t>Atribut – "Typ návěstidla - tabulka" (a102723)</a:t>
            </a:r>
            <a:endParaRPr lang="cs-CZ" dirty="0"/>
          </a:p>
          <a:p>
            <a:pPr marL="611505" lvl="1" indent="-251460">
              <a:buFont typeface="Courier New" pitchFamily="34" charset="0"/>
              <a:buChar char="o"/>
            </a:pPr>
            <a:r>
              <a:rPr lang="cs-CZ" sz="1400" b="0" dirty="0">
                <a:ea typeface="Verdana"/>
              </a:rPr>
              <a:t>Doména atributu (číselník) - "Typ návěstidla - tabulka" (</a:t>
            </a:r>
            <a:r>
              <a:rPr lang="cs-CZ" sz="1400" b="0" dirty="0">
                <a:ea typeface="+mn-lt"/>
                <a:cs typeface="+mn-lt"/>
              </a:rPr>
              <a:t>c100015, 69 hodnot)</a:t>
            </a:r>
            <a:endParaRPr lang="cs-CZ" sz="1400" b="0" dirty="0">
              <a:ea typeface="Verdana"/>
            </a:endParaRPr>
          </a:p>
          <a:p>
            <a:pPr marL="611505" lvl="1" indent="-251460">
              <a:buFont typeface="Courier New" pitchFamily="34" charset="0"/>
              <a:buChar char="o"/>
            </a:pPr>
            <a:r>
              <a:rPr lang="cs-CZ" sz="1400" b="0" dirty="0">
                <a:ea typeface="Verdana"/>
              </a:rPr>
              <a:t>Výčtová hodnota - "návěst Konec nástupiště" (</a:t>
            </a:r>
            <a:r>
              <a:rPr lang="cs-CZ" sz="1400" b="0" dirty="0">
                <a:ea typeface="+mn-lt"/>
                <a:cs typeface="+mn-lt"/>
              </a:rPr>
              <a:t>h100265)</a:t>
            </a:r>
            <a:endParaRPr lang="cs-CZ" sz="1400" b="0" dirty="0">
              <a:ea typeface="Verdana"/>
            </a:endParaRPr>
          </a:p>
          <a:p>
            <a:endParaRPr lang="cs-CZ" sz="1000" dirty="0">
              <a:ea typeface="Verdana"/>
            </a:endParaRPr>
          </a:p>
          <a:p>
            <a:endParaRPr lang="cs-CZ" sz="1400" b="0" i="1" dirty="0">
              <a:ea typeface="Verdana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Specifikace LDM DTMŽ - zatřídění</a:t>
            </a:r>
            <a:br>
              <a:rPr lang="cs-CZ"/>
            </a:b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88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6888" y="1160711"/>
            <a:ext cx="8156575" cy="5166657"/>
          </a:xfrm>
        </p:spPr>
        <p:txBody>
          <a:bodyPr vert="horz" lIns="0" tIns="0" rIns="0" bIns="0" rtlCol="0" anchor="t">
            <a:noAutofit/>
          </a:bodyPr>
          <a:lstStyle/>
          <a:p>
            <a:endParaRPr lang="cs-CZ" sz="1000" dirty="0">
              <a:ea typeface="Verdana"/>
            </a:endParaRPr>
          </a:p>
          <a:p>
            <a:r>
              <a:rPr lang="cs-CZ" sz="1800" b="1" dirty="0">
                <a:ea typeface="Verdana"/>
              </a:rPr>
              <a:t>Struktura DM DTMŽ je z našeho pohledu a zvyklostí poměrně nelogická, objekty jsou vytvářeny na základě společných vlastností.</a:t>
            </a:r>
            <a:endParaRPr lang="cs-CZ" sz="1800" dirty="0">
              <a:ea typeface="Verdana"/>
            </a:endParaRPr>
          </a:p>
          <a:p>
            <a:pPr marL="611505" lvl="1" indent="-251460">
              <a:buFont typeface="Courier New,monospace" pitchFamily="34" charset="0"/>
              <a:buChar char="o"/>
            </a:pPr>
            <a:endParaRPr lang="cs-CZ" sz="1400" b="0" i="1" dirty="0">
              <a:ea typeface="Verdana"/>
            </a:endParaRPr>
          </a:p>
          <a:p>
            <a:pPr marL="611505" lvl="1" indent="-251460">
              <a:buFont typeface="Courier New,monospace" pitchFamily="34" charset="0"/>
              <a:buChar char="o"/>
            </a:pPr>
            <a:r>
              <a:rPr lang="cs-CZ" sz="1400" b="0" i="1" dirty="0">
                <a:ea typeface="Verdana"/>
              </a:rPr>
              <a:t>Příklad:</a:t>
            </a:r>
            <a:endParaRPr lang="cs-CZ" dirty="0">
              <a:ea typeface="Verdana"/>
            </a:endParaRPr>
          </a:p>
          <a:p>
            <a:pPr marL="863600" lvl="2" indent="-251460">
              <a:buFont typeface="Wingdings" pitchFamily="34" charset="0"/>
              <a:buChar char="§"/>
            </a:pPr>
            <a:r>
              <a:rPr lang="cs-CZ" sz="1400" b="0" i="1" dirty="0">
                <a:ea typeface="Verdana"/>
              </a:rPr>
              <a:t>většina cedulových návěstidel je zahrnuta v objektu 100487 "Návěstidlo tabulka" (</a:t>
            </a:r>
            <a:r>
              <a:rPr lang="cs-CZ" sz="1200" b="0" i="1" dirty="0">
                <a:ea typeface="Verdana"/>
              </a:rPr>
              <a:t>69 návěstidel, které jsou vůči sobě odlišeny hodnotou atributu „Typ návěstidla“</a:t>
            </a:r>
            <a:r>
              <a:rPr lang="cs-CZ" sz="1400" b="0" i="1" dirty="0">
                <a:ea typeface="Verdana"/>
              </a:rPr>
              <a:t>) </a:t>
            </a:r>
            <a:endParaRPr lang="cs-CZ" b="1" dirty="0">
              <a:ea typeface="Verdana"/>
            </a:endParaRPr>
          </a:p>
          <a:p>
            <a:pPr marL="863600" lvl="2" indent="-251460">
              <a:buFont typeface="Wingdings" pitchFamily="34" charset="0"/>
              <a:buChar char="§"/>
            </a:pPr>
            <a:r>
              <a:rPr lang="cs-CZ" sz="1400" b="0" i="1" dirty="0">
                <a:ea typeface="Verdana"/>
              </a:rPr>
              <a:t>ale např. návěstidlo “Označník (posun zakázán)“ má vlastní objekt 100488. </a:t>
            </a:r>
            <a:endParaRPr lang="cs-CZ" b="1" dirty="0">
              <a:ea typeface="Verdana"/>
            </a:endParaRPr>
          </a:p>
          <a:p>
            <a:pPr marL="863600" lvl="2" indent="-251460">
              <a:buFont typeface="Wingdings" pitchFamily="34" charset="0"/>
              <a:buChar char="§"/>
            </a:pPr>
            <a:endParaRPr lang="cs-CZ" sz="1400" i="1" dirty="0">
              <a:ea typeface="Verdana"/>
            </a:endParaRPr>
          </a:p>
          <a:p>
            <a:pPr marL="612140" lvl="2" indent="0">
              <a:buNone/>
            </a:pPr>
            <a:r>
              <a:rPr lang="cs-CZ" sz="1400" i="1" dirty="0">
                <a:ea typeface="Verdana"/>
              </a:rPr>
              <a:t>Důvod: "posun zakázán" není tabule, ale bílý sloupek s modrou hlavicí.</a:t>
            </a:r>
          </a:p>
          <a:p>
            <a:pPr marL="612140" lvl="2" indent="0">
              <a:buNone/>
            </a:pPr>
            <a:r>
              <a:rPr lang="cs-CZ" sz="1400" i="1" dirty="0">
                <a:ea typeface="Verdana"/>
              </a:rPr>
              <a:t>Další rozdíl</a:t>
            </a:r>
            <a:r>
              <a:rPr lang="cs-CZ" sz="1400" b="0" i="1" dirty="0">
                <a:ea typeface="Verdana"/>
              </a:rPr>
              <a:t>: o100487 má atribut "umístění návěstidla" (</a:t>
            </a:r>
            <a:r>
              <a:rPr lang="cs-CZ" sz="1200" b="0" i="1" dirty="0">
                <a:ea typeface="Verdana"/>
              </a:rPr>
              <a:t>na stožáru, na sloupku, zavěšené...</a:t>
            </a:r>
            <a:r>
              <a:rPr lang="cs-CZ" sz="1400" b="0" i="1" dirty="0">
                <a:ea typeface="Verdana"/>
              </a:rPr>
              <a:t>), kdežto o100488 tento atribut nemá.</a:t>
            </a:r>
            <a:endParaRPr lang="cs-CZ" b="1" dirty="0">
              <a:ea typeface="Verdana"/>
            </a:endParaRPr>
          </a:p>
          <a:p>
            <a:pPr marL="612140" lvl="2" indent="0">
              <a:buNone/>
            </a:pPr>
            <a:endParaRPr lang="cs-CZ" sz="1400" i="1" dirty="0">
              <a:ea typeface="Verdana"/>
            </a:endParaRPr>
          </a:p>
          <a:p>
            <a:pPr marL="612140" lvl="2" indent="0">
              <a:buNone/>
            </a:pPr>
            <a:endParaRPr lang="cs-CZ" sz="1400" i="1" dirty="0">
              <a:highlight>
                <a:srgbClr val="FFFF00"/>
              </a:highlight>
              <a:ea typeface="Verdana"/>
            </a:endParaRPr>
          </a:p>
          <a:p>
            <a:endParaRPr lang="cs-CZ" dirty="0">
              <a:ea typeface="Verdana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Specifikace LDM DTMŽ</a:t>
            </a:r>
            <a:br>
              <a:rPr lang="cs-CZ"/>
            </a:b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  <p:pic>
        <p:nvPicPr>
          <p:cNvPr id="3" name="Obrázek 2" descr="Obsah obrázku venku&#10;&#10;Popis se vygeneroval automaticky.">
            <a:extLst>
              <a:ext uri="{FF2B5EF4-FFF2-40B4-BE49-F238E27FC236}">
                <a16:creationId xmlns:a16="http://schemas.microsoft.com/office/drawing/2014/main" id="{DFA780DA-AFD5-6DA7-6294-75DE96113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227" y="4461261"/>
            <a:ext cx="868857" cy="1769409"/>
          </a:xfrm>
          <a:prstGeom prst="rect">
            <a:avLst/>
          </a:prstGeom>
        </p:spPr>
      </p:pic>
      <p:pic>
        <p:nvPicPr>
          <p:cNvPr id="7" name="Obrázek 6" descr="Obsah obrázku venku, tráva, rostlina, světlo&#10;&#10;Popis se vygeneroval automaticky.">
            <a:extLst>
              <a:ext uri="{FF2B5EF4-FFF2-40B4-BE49-F238E27FC236}">
                <a16:creationId xmlns:a16="http://schemas.microsoft.com/office/drawing/2014/main" id="{4B1C8495-7FCE-BEA7-17ED-6520FD492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831" y="4464542"/>
            <a:ext cx="786734" cy="1766128"/>
          </a:xfrm>
          <a:prstGeom prst="rect">
            <a:avLst/>
          </a:prstGeom>
        </p:spPr>
      </p:pic>
      <p:pic>
        <p:nvPicPr>
          <p:cNvPr id="8" name="Obrázek 7" descr="Obsah obrázku text, venku, tráva, sloup/hůl&#10;&#10;Popis se vygeneroval automaticky.">
            <a:extLst>
              <a:ext uri="{FF2B5EF4-FFF2-40B4-BE49-F238E27FC236}">
                <a16:creationId xmlns:a16="http://schemas.microsoft.com/office/drawing/2014/main" id="{3F1B0B4C-0EA8-C147-B9F8-B9AF89500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558" y="4464542"/>
            <a:ext cx="483374" cy="1766128"/>
          </a:xfrm>
          <a:prstGeom prst="rect">
            <a:avLst/>
          </a:prstGeom>
        </p:spPr>
      </p:pic>
      <p:pic>
        <p:nvPicPr>
          <p:cNvPr id="9" name="Obrázek 8" descr="Obsah obrázku venku, plot, zima, sníh&#10;&#10;Popis se vygeneroval automaticky.">
            <a:extLst>
              <a:ext uri="{FF2B5EF4-FFF2-40B4-BE49-F238E27FC236}">
                <a16:creationId xmlns:a16="http://schemas.microsoft.com/office/drawing/2014/main" id="{4BD6B1A6-468F-D9AD-F074-735565CE5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1925" y="4464542"/>
            <a:ext cx="2035309" cy="17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6888" y="1160711"/>
            <a:ext cx="8156575" cy="516665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1800" b="1" dirty="0"/>
              <a:t>Základním rysem modelu DTM je, že plošné objekty se v něm vyskytují „vícekrát“ = „ </a:t>
            </a:r>
            <a:r>
              <a:rPr lang="cs-CZ" sz="1800" b="1" dirty="0" err="1"/>
              <a:t>trojobjekty</a:t>
            </a:r>
            <a:r>
              <a:rPr lang="cs-CZ" sz="1800" b="1" dirty="0"/>
              <a:t>“</a:t>
            </a:r>
          </a:p>
          <a:p>
            <a:endParaRPr lang="cs-CZ" sz="1800" b="1" dirty="0"/>
          </a:p>
          <a:p>
            <a:pPr marL="611505" lvl="1" indent="-251460"/>
            <a:r>
              <a:rPr lang="cs-CZ" sz="1300" b="1" dirty="0"/>
              <a:t>Skládají se z těchto objektů  </a:t>
            </a:r>
            <a:endParaRPr lang="cs-CZ" sz="1300" b="1" dirty="0">
              <a:ea typeface="Verdana"/>
            </a:endParaRPr>
          </a:p>
          <a:p>
            <a:pPr marL="862965" lvl="2" indent="-251460"/>
            <a:r>
              <a:rPr lang="cs-CZ" sz="1300" dirty="0"/>
              <a:t>Plocha</a:t>
            </a:r>
            <a:endParaRPr lang="cs-CZ" sz="1300" dirty="0">
              <a:ea typeface="Verdana"/>
            </a:endParaRPr>
          </a:p>
          <a:p>
            <a:pPr marL="862965" lvl="2" indent="-251460"/>
            <a:r>
              <a:rPr lang="cs-CZ" sz="1300" dirty="0"/>
              <a:t>Definiční bod</a:t>
            </a:r>
            <a:endParaRPr lang="cs-CZ" sz="1300" dirty="0">
              <a:ea typeface="Verdana"/>
            </a:endParaRPr>
          </a:p>
          <a:p>
            <a:pPr marL="862965" lvl="2" indent="-251460"/>
            <a:r>
              <a:rPr lang="cs-CZ" sz="1300" dirty="0"/>
              <a:t>Obvod nebo hranice</a:t>
            </a:r>
            <a:endParaRPr lang="cs-CZ" sz="1300" dirty="0">
              <a:ea typeface="Verdana"/>
            </a:endParaRPr>
          </a:p>
          <a:p>
            <a:pPr marL="862965" lvl="2" indent="-251460"/>
            <a:r>
              <a:rPr lang="cs-CZ" sz="1300" dirty="0"/>
              <a:t>Popř. další doplňkové prvky</a:t>
            </a:r>
            <a:endParaRPr lang="cs-CZ" sz="1300" dirty="0">
              <a:ea typeface="Verdana"/>
            </a:endParaRPr>
          </a:p>
          <a:p>
            <a:pPr marL="862965" lvl="2" indent="-251460"/>
            <a:endParaRPr lang="cs-CZ" sz="1300" dirty="0">
              <a:ea typeface="Verdana"/>
            </a:endParaRPr>
          </a:p>
          <a:p>
            <a:r>
              <a:rPr lang="cs-CZ" b="1" dirty="0"/>
              <a:t>Z těchto samostatných objektů se poté skládá celý popis jevu</a:t>
            </a:r>
            <a:endParaRPr lang="cs-CZ" b="1" dirty="0">
              <a:ea typeface="Verdana"/>
            </a:endParaRPr>
          </a:p>
          <a:p>
            <a:endParaRPr lang="cs-CZ" b="1" dirty="0"/>
          </a:p>
          <a:p>
            <a:pPr marL="611505" lvl="1" indent="-251460"/>
            <a:r>
              <a:rPr lang="cs-CZ" sz="1300" dirty="0"/>
              <a:t>Příklad: pozemní komunikace:</a:t>
            </a:r>
            <a:endParaRPr lang="cs-CZ" sz="1300" dirty="0">
              <a:ea typeface="Verdana"/>
            </a:endParaRPr>
          </a:p>
          <a:p>
            <a:pPr marL="862965" lvl="2" indent="-251460"/>
            <a:r>
              <a:rPr lang="cs-CZ" sz="1300" dirty="0"/>
              <a:t>Plocha pozemní komunikace</a:t>
            </a:r>
            <a:endParaRPr lang="cs-CZ" sz="1300" dirty="0">
              <a:ea typeface="Verdana"/>
            </a:endParaRPr>
          </a:p>
          <a:p>
            <a:pPr marL="862965" lvl="2" indent="-251460"/>
            <a:r>
              <a:rPr lang="cs-CZ" sz="1300" dirty="0"/>
              <a:t>Definiční bod pozemní komunikace</a:t>
            </a:r>
            <a:endParaRPr lang="cs-CZ" sz="1300" dirty="0">
              <a:ea typeface="Verdana"/>
            </a:endParaRPr>
          </a:p>
          <a:p>
            <a:pPr marL="862965" lvl="2" indent="-251460"/>
            <a:r>
              <a:rPr lang="cs-CZ" sz="1300" dirty="0"/>
              <a:t>Obvod pozemní komunikace</a:t>
            </a:r>
            <a:endParaRPr lang="cs-CZ" sz="1300" dirty="0">
              <a:ea typeface="Verdana"/>
            </a:endParaRPr>
          </a:p>
          <a:p>
            <a:pPr marL="862965" lvl="2" indent="-251460"/>
            <a:r>
              <a:rPr lang="cs-CZ" sz="1300" dirty="0"/>
              <a:t>Osa pozemní komunikace</a:t>
            </a:r>
            <a:endParaRPr lang="cs-CZ" sz="1300" dirty="0">
              <a:ea typeface="Verdana"/>
            </a:endParaRPr>
          </a:p>
          <a:p>
            <a:pPr marL="611505" lvl="1" indent="-251460"/>
            <a:endParaRPr lang="cs-CZ" sz="1300" dirty="0">
              <a:ea typeface="Verdana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Specifikace LDM – popis jevu (teorie)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84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95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</a:t>
            </a:r>
            <a:r>
              <a:rPr lang="cs-CZ" b="1" dirty="0"/>
              <a:t>odelový </a:t>
            </a:r>
            <a:r>
              <a:rPr lang="cs-CZ" b="1" dirty="0">
                <a:solidFill>
                  <a:srgbClr val="FF0000"/>
                </a:solidFill>
              </a:rPr>
              <a:t>O</a:t>
            </a:r>
            <a:r>
              <a:rPr lang="cs-CZ" b="1" dirty="0"/>
              <a:t>bjektový </a:t>
            </a:r>
            <a:r>
              <a:rPr lang="cs-CZ" b="1" dirty="0">
                <a:solidFill>
                  <a:srgbClr val="FF0000"/>
                </a:solidFill>
              </a:rPr>
              <a:t>Že</a:t>
            </a:r>
            <a:r>
              <a:rPr lang="cs-CZ" b="1" dirty="0"/>
              <a:t>lezniční </a:t>
            </a:r>
            <a:r>
              <a:rPr lang="cs-CZ" b="1" dirty="0">
                <a:solidFill>
                  <a:srgbClr val="FF0000"/>
                </a:solidFill>
              </a:rPr>
              <a:t>K</a:t>
            </a:r>
            <a:r>
              <a:rPr lang="cs-CZ" b="1" dirty="0"/>
              <a:t>atalog </a:t>
            </a:r>
          </a:p>
          <a:p>
            <a:pPr lvl="1"/>
            <a:r>
              <a:rPr lang="cs-CZ" dirty="0"/>
              <a:t>závazný technický standard DTMŽ (součást SŽ M20/MP014)</a:t>
            </a:r>
          </a:p>
          <a:p>
            <a:pPr lvl="1"/>
            <a:r>
              <a:rPr lang="cs-CZ" dirty="0"/>
              <a:t>zásady pro tvorbu dat bez ohledu na použitý software</a:t>
            </a:r>
          </a:p>
          <a:p>
            <a:pPr lvl="1"/>
            <a:r>
              <a:rPr lang="cs-CZ" dirty="0"/>
              <a:t>definuje výsledek potřebný pro úspěšný import dat do IS DTMŽ</a:t>
            </a:r>
          </a:p>
          <a:p>
            <a:pPr lvl="1"/>
            <a:r>
              <a:rPr lang="cs-CZ" dirty="0"/>
              <a:t>nahrazuje informace z dřívějších předpisů SŽ M20/MP005 a MP006</a:t>
            </a:r>
          </a:p>
          <a:p>
            <a:pPr lvl="1"/>
            <a:r>
              <a:rPr lang="cs-CZ" dirty="0"/>
              <a:t>součást </a:t>
            </a:r>
            <a:r>
              <a:rPr lang="cs-CZ" dirty="0" err="1"/>
              <a:t>Geoportálu</a:t>
            </a:r>
            <a:r>
              <a:rPr lang="cs-CZ" dirty="0"/>
              <a:t> (interního a externího)</a:t>
            </a:r>
          </a:p>
          <a:p>
            <a:pPr marL="360000" lvl="1" indent="0">
              <a:buNone/>
            </a:pPr>
            <a:endParaRPr lang="cs-CZ" sz="600" b="1" dirty="0"/>
          </a:p>
          <a:p>
            <a:pPr marL="360000" lvl="1" indent="0">
              <a:buNone/>
            </a:pPr>
            <a:r>
              <a:rPr lang="cs-CZ" sz="1100" b="1" i="1" dirty="0">
                <a:solidFill>
                  <a:srgbClr val="FF0000"/>
                </a:solidFill>
              </a:rPr>
              <a:t>Stávající </a:t>
            </a:r>
            <a:r>
              <a:rPr lang="cs-CZ" sz="1100" i="1" dirty="0">
                <a:solidFill>
                  <a:srgbClr val="FF0000"/>
                </a:solidFill>
              </a:rPr>
              <a:t>webový </a:t>
            </a:r>
            <a:r>
              <a:rPr lang="cs-CZ" sz="1100" b="1" i="1" dirty="0" err="1">
                <a:solidFill>
                  <a:srgbClr val="FF0000"/>
                </a:solidFill>
              </a:rPr>
              <a:t>fotokatal</a:t>
            </a:r>
            <a:r>
              <a:rPr lang="cs-CZ" sz="1100" i="1" dirty="0" err="1">
                <a:solidFill>
                  <a:srgbClr val="FF0000"/>
                </a:solidFill>
              </a:rPr>
              <a:t>og</a:t>
            </a:r>
            <a:r>
              <a:rPr lang="cs-CZ" sz="1100" i="1" dirty="0">
                <a:solidFill>
                  <a:srgbClr val="FF0000"/>
                </a:solidFill>
              </a:rPr>
              <a:t> MP006 na stránkách CTD zatím zůstává po určitou dobu přístupný, ale je ve stavu k roku 2022 = není upraven na datový model DTMŽ a nejsou v něm zapracovány změny ve způsobu měření.</a:t>
            </a:r>
            <a:endParaRPr lang="cs-CZ" sz="1100" b="1" i="1" dirty="0">
              <a:solidFill>
                <a:srgbClr val="FF0000"/>
              </a:solidFill>
            </a:endParaRPr>
          </a:p>
          <a:p>
            <a:pPr lvl="1"/>
            <a:endParaRPr lang="cs-CZ" sz="600" b="1" dirty="0"/>
          </a:p>
          <a:p>
            <a:pPr lvl="1"/>
            <a:r>
              <a:rPr lang="cs-CZ" b="1" dirty="0"/>
              <a:t>PDF </a:t>
            </a:r>
            <a:r>
              <a:rPr lang="cs-CZ" b="1" dirty="0" err="1"/>
              <a:t>fotokatalogu</a:t>
            </a:r>
            <a:endParaRPr lang="cs-CZ" b="1" dirty="0"/>
          </a:p>
          <a:p>
            <a:pPr lvl="2"/>
            <a:r>
              <a:rPr lang="cs-CZ" sz="1100" dirty="0"/>
              <a:t>obsahuje 499 zveřejněných platných prvků</a:t>
            </a:r>
          </a:p>
          <a:p>
            <a:pPr lvl="2"/>
            <a:r>
              <a:rPr lang="cs-CZ" sz="1100" dirty="0"/>
              <a:t>z toho 368 prvků je JVF, 131 prvků je SŽ  (poměr 3:1)</a:t>
            </a:r>
          </a:p>
          <a:p>
            <a:pPr lvl="2"/>
            <a:r>
              <a:rPr lang="cs-CZ" sz="1100" dirty="0">
                <a:ea typeface="Verdana"/>
              </a:rPr>
              <a:t>celkem v LDM k 1.7.2024 je 780 objektů, z toho 18 je zrušeno z důvodu změn mezi verzemi JVF a 263 objektů je označeno „nepublikovat“ (záměry, přibližná poloha KI, kartografie…)</a:t>
            </a:r>
          </a:p>
          <a:p>
            <a:pPr lvl="1"/>
            <a:r>
              <a:rPr lang="cs-CZ" b="1" dirty="0">
                <a:ea typeface="Verdana"/>
              </a:rPr>
              <a:t>Textový soubor Obecné zásady</a:t>
            </a:r>
            <a:endParaRPr lang="cs-CZ" dirty="0">
              <a:ea typeface="Verdana"/>
            </a:endParaRPr>
          </a:p>
          <a:p>
            <a:pPr lvl="1"/>
            <a:r>
              <a:rPr lang="cs-CZ" dirty="0">
                <a:ea typeface="Verdana"/>
              </a:rPr>
              <a:t>P</a:t>
            </a:r>
            <a:r>
              <a:rPr lang="cs-CZ" b="1" dirty="0">
                <a:ea typeface="Verdana"/>
              </a:rPr>
              <a:t>omocné soubory</a:t>
            </a:r>
            <a:endParaRPr lang="cs-CZ" sz="1500" b="1" dirty="0">
              <a:ea typeface="Verdana"/>
            </a:endParaRPr>
          </a:p>
          <a:p>
            <a:pPr marL="360000" lvl="1" indent="0">
              <a:buNone/>
            </a:pPr>
            <a:r>
              <a:rPr lang="cs-CZ" sz="1200" i="1" dirty="0">
                <a:solidFill>
                  <a:srgbClr val="FF0000"/>
                </a:solidFill>
              </a:rPr>
              <a:t>Dokumenty jsou vyvěšeny na webových stránkách SŽ a aktualizovány podle potřeby.</a:t>
            </a:r>
          </a:p>
          <a:p>
            <a:endParaRPr lang="cs-CZ" sz="1600" b="0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MOZeK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Pořizování dat - </a:t>
            </a:r>
            <a:r>
              <a:rPr lang="cs-CZ" dirty="0" err="1"/>
              <a:t>MOZeK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906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ZDC">
    <a:dk1>
      <a:srgbClr val="002B59"/>
    </a:dk1>
    <a:lt1>
      <a:srgbClr val="FFFFFF"/>
    </a:lt1>
    <a:dk2>
      <a:srgbClr val="FF5200"/>
    </a:dk2>
    <a:lt2>
      <a:srgbClr val="FFFFFF"/>
    </a:lt2>
    <a:accent1>
      <a:srgbClr val="002B59"/>
    </a:accent1>
    <a:accent2>
      <a:srgbClr val="FF5200"/>
    </a:accent2>
    <a:accent3>
      <a:srgbClr val="00A1E0"/>
    </a:accent3>
    <a:accent4>
      <a:srgbClr val="737373"/>
    </a:accent4>
    <a:accent5>
      <a:srgbClr val="82BC00"/>
    </a:accent5>
    <a:accent6>
      <a:srgbClr val="34A49A"/>
    </a:accent6>
    <a:hlink>
      <a:srgbClr val="002B59"/>
    </a:hlink>
    <a:folHlink>
      <a:srgbClr val="73737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Source xmlns="http://schemas.microsoft.com/sharepoint/v3/fields" xsi:nil="true"/>
    <URL xmlns="http://schemas.microsoft.com/sharepoint/v3">
      <Url xsi:nil="true"/>
      <Description xsi:nil="true"/>
    </URL>
    <_Coverage xmlns="http://schemas.microsoft.com/sharepoint/v3/fields" xsi:nil="true"/>
    <_RightsManagemen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8DDC52BD08C74A84BD722897D47355" ma:contentTypeVersion="7" ma:contentTypeDescription="Vytvořit nový dokument" ma:contentTypeScope="" ma:versionID="0091792794118dfa8380e63db8c156dc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e50c54431dbdc2c5f53f82dc5678a903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_Source" minOccurs="0"/>
                <xsd:element ref="ns2:_RightsManagement" minOccurs="0"/>
                <xsd:element ref="ns2:_Cover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8" nillable="true" ma:displayName="Adresa 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9" nillable="true" ma:displayName="Zdroj" ma:description="Odkazy na prostředky, z nichž byl tento prostředek odvozen" ma:internalName="_Source">
      <xsd:simpleType>
        <xsd:restriction base="dms:Note"/>
      </xsd:simpleType>
    </xsd:element>
    <xsd:element name="_RightsManagement" ma:index="10" nillable="true" ma:displayName="Správa práv" ma:description="Informace o právech souvisejících s tímto prostředkem" ma:internalName="_RightsManagement">
      <xsd:simpleType>
        <xsd:restriction base="dms:Note"/>
      </xsd:simpleType>
    </xsd:element>
    <xsd:element name="_Coverage" ma:index="11" nillable="true" ma:displayName="Pokrytí" ma:description="Rozsah" ma:internalName="_Coverag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2" ma:displayName="K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5EC983-CFE7-448C-B742-EDD42B46D1A8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959A55-E3B2-4E0A-BA1F-AAA071C6E5E3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ternal/2005/internalDocumentation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EFF8EA7-1263-4087-AF0F-9F8B60680C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2442</Words>
  <Application>Microsoft Office PowerPoint</Application>
  <PresentationFormat>Předvádění na obrazovce (4:3)</PresentationFormat>
  <Paragraphs>432</Paragraphs>
  <Slides>36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Courier New,monospace</vt:lpstr>
      <vt:lpstr>Verdana</vt:lpstr>
      <vt:lpstr>Wingdings</vt:lpstr>
      <vt:lpstr>Office Theme</vt:lpstr>
      <vt:lpstr>Pořizování dat - MOZeK</vt:lpstr>
      <vt:lpstr>Osnova</vt:lpstr>
      <vt:lpstr>Logický datový model</vt:lpstr>
      <vt:lpstr>Specifikace LDM DTMŽ - skupiny </vt:lpstr>
      <vt:lpstr>Specifikace LDM DTMŽ - zatřídění </vt:lpstr>
      <vt:lpstr>Specifikace LDM DTMŽ </vt:lpstr>
      <vt:lpstr>Specifikace LDM – popis jevu (teorie) </vt:lpstr>
      <vt:lpstr>MOZeK</vt:lpstr>
      <vt:lpstr>MOZeK</vt:lpstr>
      <vt:lpstr>Seznámení s PDF</vt:lpstr>
      <vt:lpstr>Seznámení s PDF – hlavička objektu</vt:lpstr>
      <vt:lpstr>Seznámení s PDF - atributy</vt:lpstr>
      <vt:lpstr>Seznámení s PDF – popis vlastností</vt:lpstr>
      <vt:lpstr>Seznámení s PDF – seznamy hodnot pro společné a systémové atributy</vt:lpstr>
      <vt:lpstr>Seznámení s PDF – zneplatněné objekty vůči prvnímu vydání fotokatalogu k 1.4.2024</vt:lpstr>
      <vt:lpstr>Textový soubor Obecné zásady</vt:lpstr>
      <vt:lpstr>Ukázka souhrnu informací v Obecných zásadách</vt:lpstr>
      <vt:lpstr>Pomocné soubory</vt:lpstr>
      <vt:lpstr>Souhrn informací pro praxi</vt:lpstr>
      <vt:lpstr>Změny v pojetí mapování</vt:lpstr>
      <vt:lpstr>Další informace ke kresbě</vt:lpstr>
      <vt:lpstr>Obecné pravidlo</vt:lpstr>
      <vt:lpstr>Plochotvorné linie</vt:lpstr>
      <vt:lpstr>Přetahování linií ZPS a SŽ přes sebe</vt:lpstr>
      <vt:lpstr>Přetahování linií TI přes ZPS a SŽ</vt:lpstr>
      <vt:lpstr>Objekty ZPS – 4 výjimky v kontrole překryvů ploch</vt:lpstr>
      <vt:lpstr>Dvojobjekt  „nosič“ a „zařízení“</vt:lpstr>
      <vt:lpstr>Dvojobjekt „poklop“ a „vlastní prvek TI“</vt:lpstr>
      <vt:lpstr>Změny v zaměřování proti minulosti, reambulace</vt:lpstr>
      <vt:lpstr>Změny ve způsobu měření oproti minulosti</vt:lpstr>
      <vt:lpstr>Některé další změny ve způsobu měření oproti minulosti</vt:lpstr>
      <vt:lpstr>Reambulace</vt:lpstr>
      <vt:lpstr>Reambulace</vt:lpstr>
      <vt:lpstr>Reambulace - atributy</vt:lpstr>
      <vt:lpstr>Závěr</vt:lpstr>
      <vt:lpstr>Děkuji za pozornost</vt:lpstr>
    </vt:vector>
  </TitlesOfParts>
  <Company>Správa železnic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 příslušné prezentace</dc:title>
  <dc:creator>Bérová Šárka</dc:creator>
  <cp:lastModifiedBy>Hrabcová Hana, Ing.</cp:lastModifiedBy>
  <cp:revision>18</cp:revision>
  <cp:lastPrinted>2020-12-16T18:08:14Z</cp:lastPrinted>
  <dcterms:created xsi:type="dcterms:W3CDTF">2018-05-24T14:44:43Z</dcterms:created>
  <dcterms:modified xsi:type="dcterms:W3CDTF">2024-06-24T06:58:13Z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0x010100D68DDC52BD08C74A84BD722897D47355</vt:lpwstr>
  </property>
</Properties>
</file>