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19" r:id="rId5"/>
    <p:sldId id="381" r:id="rId6"/>
    <p:sldId id="382" r:id="rId7"/>
    <p:sldId id="383" r:id="rId8"/>
    <p:sldId id="384" r:id="rId9"/>
    <p:sldId id="385" r:id="rId10"/>
    <p:sldId id="386" r:id="rId11"/>
    <p:sldId id="412" r:id="rId12"/>
    <p:sldId id="411" r:id="rId13"/>
    <p:sldId id="387" r:id="rId14"/>
    <p:sldId id="388" r:id="rId15"/>
    <p:sldId id="389" r:id="rId16"/>
    <p:sldId id="390" r:id="rId17"/>
    <p:sldId id="391" r:id="rId18"/>
    <p:sldId id="392" r:id="rId19"/>
    <p:sldId id="409" r:id="rId20"/>
    <p:sldId id="410" r:id="rId21"/>
    <p:sldId id="408" r:id="rId22"/>
    <p:sldId id="393" r:id="rId23"/>
    <p:sldId id="396" r:id="rId24"/>
    <p:sldId id="397" r:id="rId25"/>
    <p:sldId id="399" r:id="rId26"/>
    <p:sldId id="400" r:id="rId27"/>
    <p:sldId id="405" r:id="rId28"/>
    <p:sldId id="404" r:id="rId29"/>
    <p:sldId id="406" r:id="rId30"/>
    <p:sldId id="407" r:id="rId31"/>
    <p:sldId id="33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73">
          <p15:clr>
            <a:srgbClr val="A4A3A4"/>
          </p15:clr>
        </p15:guide>
        <p15:guide id="3" orient="horz" pos="4125">
          <p15:clr>
            <a:srgbClr val="A4A3A4"/>
          </p15:clr>
        </p15:guide>
        <p15:guide id="5" orient="horz" pos="3822">
          <p15:clr>
            <a:srgbClr val="A4A3A4"/>
          </p15:clr>
        </p15:guide>
        <p15:guide id="6" orient="horz" pos="951">
          <p15:clr>
            <a:srgbClr val="A4A3A4"/>
          </p15:clr>
        </p15:guide>
        <p15:guide id="7" pos="2880">
          <p15:clr>
            <a:srgbClr val="A4A3A4"/>
          </p15:clr>
        </p15:guide>
        <p15:guide id="8" pos="313">
          <p15:clr>
            <a:srgbClr val="A4A3A4"/>
          </p15:clr>
        </p15:guide>
        <p15:guide id="9" pos="5451">
          <p15:clr>
            <a:srgbClr val="A4A3A4"/>
          </p15:clr>
        </p15:guide>
        <p15:guide id="10" pos="2049">
          <p15:clr>
            <a:srgbClr val="A4A3A4"/>
          </p15:clr>
        </p15:guide>
        <p15:guide id="11" pos="3711">
          <p15:clr>
            <a:srgbClr val="A4A3A4"/>
          </p15:clr>
        </p15:guide>
        <p15:guide id="12" pos="3864">
          <p15:clr>
            <a:srgbClr val="A4A3A4"/>
          </p15:clr>
        </p15:guide>
        <p15:guide id="13" pos="2801">
          <p15:clr>
            <a:srgbClr val="A4A3A4"/>
          </p15:clr>
        </p15:guide>
        <p15:guide id="14" pos="2959">
          <p15:clr>
            <a:srgbClr val="A4A3A4"/>
          </p15:clr>
        </p15:guide>
        <p15:guide id="15" pos="1896">
          <p15:clr>
            <a:srgbClr val="A4A3A4"/>
          </p15:clr>
        </p15:guide>
        <p15:guide id="16" orient="horz" pos="34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041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orient="horz" pos="273"/>
        <p:guide orient="horz" pos="4125"/>
        <p:guide orient="horz" pos="3822"/>
        <p:guide orient="horz" pos="951"/>
        <p:guide pos="2880"/>
        <p:guide pos="313"/>
        <p:guide pos="5451"/>
        <p:guide pos="2049"/>
        <p:guide pos="3711"/>
        <p:guide pos="3864"/>
        <p:guide pos="2801"/>
        <p:guide pos="2959"/>
        <p:guide pos="1896"/>
        <p:guide orient="horz" pos="34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B19C-EA3E-4462-BDB8-9D72EDE10719}" type="datetimeFigureOut">
              <a:rPr lang="cs-CZ" smtClean="0"/>
              <a:t>01.07.2024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72785-1C4F-4FBA-85F9-9F8CF0717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604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01.07.2024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006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1000" dirty="0">
              <a:latin typeface="Arial" charset="0"/>
              <a:cs typeface="Arial" charset="0"/>
            </a:endParaRPr>
          </a:p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cs-CZ" altLang="cs-CZ" sz="1000" dirty="0">
              <a:latin typeface="Arial" charset="0"/>
              <a:cs typeface="Arial" charset="0"/>
            </a:endParaRPr>
          </a:p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10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z="10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609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dirty="0"/>
              <a:t> </a:t>
            </a:r>
            <a:endParaRPr lang="cs-CZ" altLang="cs-CZ" sz="1200" kern="1200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200" kern="1200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01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929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36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980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alt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28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28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946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41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8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96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sz="1200" dirty="0"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969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14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66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altLang="cs-CZ" sz="1200" dirty="0">
              <a:latin typeface="Arial" charset="0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51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1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87" y="4059080"/>
            <a:ext cx="8156575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3429000"/>
            <a:ext cx="8156575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88" y="5571272"/>
            <a:ext cx="8156575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509712"/>
            <a:ext cx="4585526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36" y="357188"/>
            <a:ext cx="4585527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2" y="5570625"/>
            <a:ext cx="8156575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4891A1E-0827-4DD5-99F4-29F0EDDEA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00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87" y="4059080"/>
            <a:ext cx="8156575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3429000"/>
            <a:ext cx="8156575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6888" y="5571272"/>
            <a:ext cx="8156575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00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09713"/>
            <a:ext cx="8156575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1509713"/>
            <a:ext cx="5394325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0" y="1509713"/>
            <a:ext cx="2519363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9" y="1509713"/>
            <a:ext cx="3949700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97414" y="1509713"/>
            <a:ext cx="3956050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8" y="3429000"/>
            <a:ext cx="8156575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5697288"/>
            <a:ext cx="8156575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6888" y="360000"/>
            <a:ext cx="8156575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100" y="1509713"/>
            <a:ext cx="2519363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52788" y="1509713"/>
            <a:ext cx="2638425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96889" y="1509713"/>
            <a:ext cx="2513012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460" y="-2383"/>
            <a:ext cx="9146841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498475" y="5357813"/>
            <a:ext cx="8147050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96888" y="5554800"/>
            <a:ext cx="8156575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9FD0009-DC01-4F33-B276-32C4FF47F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6328800"/>
            <a:ext cx="251066" cy="19926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51292B9-B0DA-4A20-A685-585E68CD4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800" y="6328800"/>
            <a:ext cx="251066" cy="19925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496888" y="5359350"/>
            <a:ext cx="8156575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9144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36" y="1509712"/>
            <a:ext cx="4585526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96888" y="6327368"/>
            <a:ext cx="8156575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7936" y="357188"/>
            <a:ext cx="4585527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3712" y="5570625"/>
            <a:ext cx="8156575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5C49D45-999F-4C4C-A226-5F2BA609E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88" y="357188"/>
            <a:ext cx="8156575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88" y="1509713"/>
            <a:ext cx="8156575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4288" y="6327369"/>
            <a:ext cx="909464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7536" y="6327369"/>
            <a:ext cx="5742696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27369"/>
            <a:ext cx="481063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52871A-25F2-4A43-92F2-20178E160D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" y="6328800"/>
            <a:ext cx="251066" cy="199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314" userDrawn="1">
          <p15:clr>
            <a:srgbClr val="F26B43"/>
          </p15:clr>
        </p15:guide>
        <p15:guide id="5" pos="5446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Školící kurz pro získání oprávnění podle předpisu ZAM1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Stav k</a:t>
            </a:r>
            <a:r>
              <a:rPr lang="it-IT" dirty="0"/>
              <a:t>  </a:t>
            </a:r>
            <a:r>
              <a:rPr lang="cs-CZ" dirty="0"/>
              <a:t>1</a:t>
            </a:r>
            <a:r>
              <a:rPr lang="it-IT" dirty="0"/>
              <a:t>.</a:t>
            </a:r>
            <a:r>
              <a:rPr lang="cs-CZ" dirty="0"/>
              <a:t> 7</a:t>
            </a:r>
            <a:r>
              <a:rPr lang="it-IT" dirty="0"/>
              <a:t>. 20</a:t>
            </a:r>
            <a:r>
              <a:rPr lang="cs-CZ" dirty="0"/>
              <a:t>24</a:t>
            </a:r>
            <a:r>
              <a:rPr lang="it-IT" dirty="0"/>
              <a:t> </a:t>
            </a:r>
            <a:endParaRPr lang="cs-CZ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Hana Hrabcová </a:t>
            </a:r>
          </a:p>
          <a:p>
            <a:pPr marL="0" lvl="1" indent="0">
              <a:buNone/>
            </a:pPr>
            <a:r>
              <a:rPr lang="cs-CZ" dirty="0"/>
              <a:t>SŽG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Jedním bodem polohově ve své ose, výškově na patce/terénu. 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Pokud délka ani šířka patky nepřesahuje 50 cm = poloha návěstidla se měří ve výšce terénu.</a:t>
            </a:r>
          </a:p>
          <a:p>
            <a:pPr>
              <a:spcBef>
                <a:spcPct val="0"/>
              </a:spcBef>
              <a:defRPr/>
            </a:pPr>
            <a:endParaRPr lang="cs-CZ" altLang="cs-CZ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Zákres natočit podle směru jízdy, pro který platí. </a:t>
            </a: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Obecně platné zásady měření tyčových nebo stožárových návěstidel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450855"/>
            <a:ext cx="1440000" cy="217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76" y="3503386"/>
            <a:ext cx="93459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48" y="3960336"/>
            <a:ext cx="990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11" y="4147819"/>
            <a:ext cx="1412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24" y="3517584"/>
            <a:ext cx="81983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207" y="3960336"/>
            <a:ext cx="1624494" cy="12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6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/>
              <a:t>Značku návěstidla umístit na zaměřenou trakční podpěru.</a:t>
            </a:r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charset="0"/>
              </a:rPr>
              <a:t>Zákres natočit podle směru jízdy, pro který platí.</a:t>
            </a: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Obecně platné zásady měření návěstidel upevněných na trakčních podpěrách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474913"/>
            <a:ext cx="140945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3033712"/>
            <a:ext cx="20288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33" y="2597397"/>
            <a:ext cx="112638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6044" y="3589113"/>
            <a:ext cx="1657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5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/>
              <a:t>Návěstidla na trakčním </a:t>
            </a:r>
            <a:r>
              <a:rPr lang="cs-CZ" altLang="cs-CZ" sz="1600" u="sng" dirty="0"/>
              <a:t>vedení</a:t>
            </a:r>
            <a:r>
              <a:rPr lang="cs-CZ" altLang="cs-CZ" sz="1600" dirty="0"/>
              <a:t> obvykle měřit jen pro DSPS. </a:t>
            </a:r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600" dirty="0"/>
              <a:t>Návěstidla pro ETCS měřit a kreslit vždy. </a:t>
            </a:r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600" dirty="0"/>
              <a:t>Přenosná návěstidla obvykle neměřit.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solidFill>
                <a:srgbClr val="0069AF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U předmětů do 0,5 m výšky - obvykle jedním bodem nahoře.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Vyšší předměty - obvykle v úrovni patky/terénu.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Obecně platné zásady měření návěstidel a objektů - pokračování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990" y="1162346"/>
            <a:ext cx="988889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69" y="4797288"/>
            <a:ext cx="884483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83" y="4798763"/>
            <a:ext cx="79851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17" y="4757397"/>
            <a:ext cx="80727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35" y="4757397"/>
            <a:ext cx="66372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01" y="4797288"/>
            <a:ext cx="95577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36" y="2330437"/>
            <a:ext cx="3553355" cy="133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7822" y="2564320"/>
            <a:ext cx="2844000" cy="109817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1153" y="3677397"/>
            <a:ext cx="64249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7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/>
              <a:t>Objekt upevněný pod zastřešením nástupiště:</a:t>
            </a:r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r>
              <a:rPr lang="cs-CZ" altLang="cs-CZ" dirty="0"/>
              <a:t>Návěstidlo upevněné na kolejnici: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netypicky upevněných návěstidel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8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963738"/>
            <a:ext cx="21605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243738"/>
            <a:ext cx="190518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" y="1963738"/>
            <a:ext cx="147686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56" y="4660900"/>
            <a:ext cx="253312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7" y="4179663"/>
            <a:ext cx="1171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82" y="1960563"/>
            <a:ext cx="18954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dirty="0"/>
              <a:t>Upevnění na konzolu:</a:t>
            </a:r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endParaRPr lang="cs-CZ" altLang="cs-CZ" dirty="0"/>
          </a:p>
          <a:p>
            <a:pPr>
              <a:spcBef>
                <a:spcPct val="0"/>
              </a:spcBef>
              <a:defRPr/>
            </a:pPr>
            <a:r>
              <a:rPr lang="cs-CZ" altLang="cs-CZ" dirty="0"/>
              <a:t>Upevnění zboku: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netypicky upevněných návěstidel - pokračování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2109788"/>
            <a:ext cx="1352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614863"/>
            <a:ext cx="2152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222375"/>
            <a:ext cx="183673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1222375"/>
            <a:ext cx="287637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82" y="4202113"/>
            <a:ext cx="1249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670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27051" y="1509712"/>
            <a:ext cx="8156575" cy="4061559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altLang="cs-CZ" sz="1600" dirty="0">
                <a:cs typeface="Arial" charset="0"/>
              </a:rPr>
              <a:t>Mosty, lávky, tunely, propustky, podchody, rampy, betonová a zemní zarážedla, obvodové hrany schodiště, odvodnění apod. - 3D objekty.</a:t>
            </a: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1600" dirty="0"/>
          </a:p>
          <a:p>
            <a:pPr>
              <a:spcBef>
                <a:spcPct val="0"/>
              </a:spcBef>
              <a:defRPr/>
            </a:pPr>
            <a:r>
              <a:rPr lang="cs-CZ" altLang="cs-CZ" sz="1600" dirty="0"/>
              <a:t>Kabelové objekty – vysílače počítačů náprav, krabice u izolovaných styků, krabice odpojovačů, kolejové transformátory, přestavníky… měřit vždy.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600" dirty="0"/>
          </a:p>
          <a:p>
            <a:pPr>
              <a:spcBef>
                <a:spcPct val="0"/>
              </a:spcBef>
              <a:defRPr/>
            </a:pPr>
            <a:r>
              <a:rPr lang="cs-CZ" altLang="cs-CZ" sz="1600" dirty="0"/>
              <a:t>Obvykle se neměří snímače polohy jazyků výhybek.</a:t>
            </a:r>
          </a:p>
          <a:p>
            <a:pPr>
              <a:spcBef>
                <a:spcPct val="0"/>
              </a:spcBef>
              <a:defRPr/>
            </a:pPr>
            <a:endParaRPr lang="cs-CZ" altLang="cs-CZ" sz="1600" dirty="0"/>
          </a:p>
          <a:p>
            <a:pPr>
              <a:spcBef>
                <a:spcPct val="0"/>
              </a:spcBef>
              <a:defRPr/>
            </a:pPr>
            <a:r>
              <a:rPr lang="cs-CZ" sz="1600" dirty="0"/>
              <a:t>Obvod zastřešení měřit vždy nahoře.</a:t>
            </a:r>
          </a:p>
          <a:p>
            <a:pPr>
              <a:spcBef>
                <a:spcPct val="0"/>
              </a:spcBef>
              <a:defRPr/>
            </a:pPr>
            <a:endParaRPr lang="cs-CZ" alt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dalších objektů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2027604"/>
            <a:ext cx="18192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2027604"/>
            <a:ext cx="19558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93" y="2029192"/>
            <a:ext cx="39449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416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sz="1800" dirty="0"/>
              <a:t>Objekty ve vlastnictví SŽ je nutno měřit celé</a:t>
            </a:r>
            <a:r>
              <a:rPr lang="cs-CZ" altLang="cs-CZ" sz="1800" dirty="0">
                <a:cs typeface="Arial" charset="0"/>
              </a:rPr>
              <a:t>.</a:t>
            </a: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sz="1800" dirty="0"/>
              <a:t>Pokud objekt (nepatřící SŽ) leží téměř celý v zájmovém území a za tuto hranici přesahuje max. o 30% své plochy, pak i tento objekt je nutno zaměřit celý. Ostatní objekty se měří pouze v prostoru zájmového území (odhadem kousek za jeho hranu).</a:t>
            </a:r>
          </a:p>
          <a:p>
            <a:pPr>
              <a:spcBef>
                <a:spcPct val="0"/>
              </a:spcBef>
            </a:pPr>
            <a:endParaRPr lang="cs-CZ" sz="1800" dirty="0"/>
          </a:p>
          <a:p>
            <a:pPr>
              <a:spcBef>
                <a:spcPct val="0"/>
              </a:spcBef>
            </a:pPr>
            <a:r>
              <a:rPr lang="cs-CZ" sz="1800" dirty="0"/>
              <a:t>Vyrovnání na svislice u 3D objektů je možné ale ne povinné. Pokud je použito, nesmí při něm docházet k deformaci skutečného stavu.</a:t>
            </a:r>
          </a:p>
          <a:p>
            <a:pPr>
              <a:spcBef>
                <a:spcPct val="0"/>
              </a:spcBef>
            </a:pPr>
            <a:endParaRPr lang="cs-CZ" sz="1800" dirty="0"/>
          </a:p>
          <a:p>
            <a:pPr>
              <a:spcBef>
                <a:spcPct val="0"/>
              </a:spcBef>
            </a:pPr>
            <a:r>
              <a:rPr lang="cs-CZ" sz="1800" dirty="0"/>
              <a:t>Při měření uvažovat o tom, jak budou </a:t>
            </a:r>
            <a:r>
              <a:rPr lang="cs-CZ" sz="1800"/>
              <a:t>data zpracována – např</a:t>
            </a:r>
            <a:r>
              <a:rPr lang="cs-CZ" sz="1800" dirty="0"/>
              <a:t>. nezapomenout zaměřit body potřebné pro rozdělení </a:t>
            </a:r>
            <a:r>
              <a:rPr lang="cs-CZ" sz="1800" dirty="0" err="1"/>
              <a:t>levelů</a:t>
            </a:r>
            <a:r>
              <a:rPr lang="cs-CZ" sz="1800" dirty="0"/>
              <a:t>. </a:t>
            </a:r>
          </a:p>
          <a:p>
            <a:pPr>
              <a:spcBef>
                <a:spcPct val="0"/>
              </a:spcBef>
            </a:pPr>
            <a:endParaRPr lang="cs-CZ" sz="1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pravidla měření: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</p:spTree>
    <p:extLst>
      <p:ext uri="{BB962C8B-B14F-4D97-AF65-F5344CB8AC3E}">
        <p14:creationId xmlns:p14="http://schemas.microsoft.com/office/powerpoint/2010/main" val="338541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dirty="0"/>
              <a:t>Měřit spodek a vrch zdí (zohledňovat výškové skoky nahoře větší než 30 cm).</a:t>
            </a:r>
          </a:p>
          <a:p>
            <a:pPr>
              <a:spcBef>
                <a:spcPct val="0"/>
              </a:spcBef>
              <a:defRPr/>
            </a:pPr>
            <a:endParaRPr lang="cs-CZ" dirty="0"/>
          </a:p>
          <a:p>
            <a:pPr>
              <a:spcBef>
                <a:spcPct val="0"/>
              </a:spcBef>
              <a:defRPr/>
            </a:pPr>
            <a:r>
              <a:rPr lang="cs-CZ" dirty="0"/>
              <a:t>Kreslit spodek, boky i vrch linií příslušné protihlukové stěny </a:t>
            </a:r>
            <a:r>
              <a:rPr lang="cs-CZ" sz="1600" dirty="0"/>
              <a:t>(výsledkem je obvod v prostoru, tedy spojit body dole, bok, body nahoře, druhý bok; obvod může být poskládán z lomených čar nebo úseček podle potřeby kresliče)</a:t>
            </a:r>
            <a:r>
              <a:rPr lang="cs-CZ" sz="1600" dirty="0"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defRPr/>
            </a:pPr>
            <a:endParaRPr lang="cs-CZ" sz="1600" dirty="0"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Protihluková zeď – změna ve způsobu měření a zákresu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40" y="3383000"/>
            <a:ext cx="2118611" cy="32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6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Měřit vždy, </a:t>
            </a:r>
            <a:r>
              <a:rPr lang="cs-CZ" sz="1800" dirty="0"/>
              <a:t>v ose koleje těsně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1800" dirty="0"/>
              <a:t>před příčným pražcem, ve výšce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1800" dirty="0"/>
              <a:t>temene nepřevýšeného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1800" dirty="0"/>
              <a:t>kolejnicového pásu.</a:t>
            </a:r>
            <a:r>
              <a:rPr lang="cs-CZ" altLang="cs-CZ" sz="1800" dirty="0">
                <a:cs typeface="Arial" charset="0"/>
              </a:rPr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Příčný pražec u zarážedla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610" y="790575"/>
            <a:ext cx="3357438" cy="23513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4CA4E9-43CF-48FC-8E47-45063DE8E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672" y="3392330"/>
            <a:ext cx="2800741" cy="21053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14CC7D-99B5-477A-93BF-EC31B34D6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62" y="3392330"/>
            <a:ext cx="2819794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5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Kolejnicové dilatační zařízení = KDZ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cs-CZ" altLang="cs-CZ" dirty="0">
                <a:cs typeface="Arial" charset="0"/>
              </a:rPr>
              <a:t>Předpis S3 díl VIII: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>
              <a:defRPr/>
            </a:pPr>
            <a:r>
              <a:rPr lang="cs-CZ" dirty="0">
                <a:cs typeface="Arial" panose="020B0604020202020204" pitchFamily="34" charset="0"/>
              </a:rPr>
              <a:t>jazyková a kolenová kolejnice</a:t>
            </a: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dirty="0">
                <a:cs typeface="Arial" panose="020B0604020202020204" pitchFamily="34" charset="0"/>
              </a:rPr>
              <a:t>pohyblivý nebo pevný jazyk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cs-CZ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5619" y="1710817"/>
            <a:ext cx="1260000" cy="343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22" y="2815619"/>
            <a:ext cx="414157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458812"/>
            <a:ext cx="282333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4458812"/>
            <a:ext cx="145577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28" y="4458812"/>
            <a:ext cx="201912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170" y="731975"/>
            <a:ext cx="5375761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 prezentace: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Pojem „rozchodka“.</a:t>
            </a:r>
          </a:p>
          <a:p>
            <a:r>
              <a:rPr lang="cs-CZ" dirty="0"/>
              <a:t>Měření osy koleje a výhybky.</a:t>
            </a:r>
          </a:p>
          <a:p>
            <a:r>
              <a:rPr lang="cs-CZ" dirty="0"/>
              <a:t>Obecně platné zásady pro měření.</a:t>
            </a:r>
          </a:p>
          <a:p>
            <a:endParaRPr lang="cs-CZ" dirty="0"/>
          </a:p>
          <a:p>
            <a:r>
              <a:rPr lang="cs-CZ" dirty="0"/>
              <a:t>Měření dalších objektů:</a:t>
            </a:r>
          </a:p>
          <a:p>
            <a:pPr lvl="2"/>
            <a:r>
              <a:rPr lang="cs-CZ" dirty="0"/>
              <a:t>3D</a:t>
            </a:r>
          </a:p>
          <a:p>
            <a:pPr lvl="2"/>
            <a:r>
              <a:rPr lang="cs-CZ" dirty="0"/>
              <a:t>Kolejnicové dilatační zařízení</a:t>
            </a:r>
          </a:p>
          <a:p>
            <a:pPr lvl="2"/>
            <a:r>
              <a:rPr lang="cs-CZ" dirty="0"/>
              <a:t>Návěstidla ETCS</a:t>
            </a:r>
          </a:p>
          <a:p>
            <a:pPr lvl="2"/>
            <a:r>
              <a:rPr lang="cs-CZ" dirty="0" err="1"/>
              <a:t>Balíza</a:t>
            </a:r>
            <a:r>
              <a:rPr lang="cs-CZ" dirty="0"/>
              <a:t> kontra MIB</a:t>
            </a:r>
          </a:p>
          <a:p>
            <a:pPr lvl="2"/>
            <a:r>
              <a:rPr lang="cs-CZ" dirty="0"/>
              <a:t>Diagnostický systém ASDEK</a:t>
            </a:r>
          </a:p>
          <a:p>
            <a:endParaRPr lang="cs-CZ" dirty="0"/>
          </a:p>
          <a:p>
            <a:r>
              <a:rPr lang="cs-CZ" dirty="0"/>
              <a:t>Kabely a kabelové objekty.</a:t>
            </a:r>
          </a:p>
          <a:p>
            <a:pPr lvl="2"/>
            <a:endParaRPr lang="cs-CZ" dirty="0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6"/>
          </p:nvPr>
        </p:nvSpPr>
        <p:spPr>
          <a:xfrm>
            <a:off x="917536" y="6327369"/>
            <a:ext cx="5742696" cy="221070"/>
          </a:xfrm>
        </p:spPr>
        <p:txBody>
          <a:bodyPr/>
          <a:lstStyle/>
          <a:p>
            <a:r>
              <a:rPr lang="cs-CZ" dirty="0"/>
              <a:t>Měření v terénu</a:t>
            </a:r>
          </a:p>
        </p:txBody>
      </p:sp>
    </p:spTree>
    <p:extLst>
      <p:ext uri="{BB962C8B-B14F-4D97-AF65-F5344CB8AC3E}">
        <p14:creationId xmlns:p14="http://schemas.microsoft.com/office/powerpoint/2010/main" val="382305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KDZ – měření a zákres</a:t>
            </a:r>
            <a:endParaRPr lang="cs-CZ" altLang="cs-CZ" dirty="0"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30" y="968970"/>
            <a:ext cx="4390012" cy="36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37" y="5097213"/>
            <a:ext cx="4019550" cy="6000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255521" y="4694986"/>
            <a:ext cx="560996" cy="170604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BDDDB24-FD86-4DDF-A471-225426999841}"/>
              </a:ext>
            </a:extLst>
          </p:cNvPr>
          <p:cNvSpPr/>
          <p:nvPr/>
        </p:nvSpPr>
        <p:spPr>
          <a:xfrm>
            <a:off x="619647" y="1891807"/>
            <a:ext cx="2859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cs-CZ" altLang="cs-CZ" dirty="0">
                <a:cs typeface="Arial" panose="020B0604020202020204" pitchFamily="34" charset="0"/>
              </a:rPr>
              <a:t>Změřit oba konce (jazykové a kolenové) kolejnice na rozchodku v ose koleje, výškově v nepřevýšeném kolejovém pásu.</a:t>
            </a:r>
          </a:p>
        </p:txBody>
      </p:sp>
    </p:spTree>
    <p:extLst>
      <p:ext uri="{BB962C8B-B14F-4D97-AF65-F5344CB8AC3E}">
        <p14:creationId xmlns:p14="http://schemas.microsoft.com/office/powerpoint/2010/main" val="203556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9151" y="1338263"/>
            <a:ext cx="8156575" cy="4061559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1800" dirty="0">
                <a:cs typeface="Arial" panose="020B0604020202020204" pitchFamily="34" charset="0"/>
              </a:rPr>
              <a:t>U šikmých mostů</a:t>
            </a:r>
            <a:r>
              <a:rPr lang="cs-CZ" altLang="cs-CZ" sz="1800" dirty="0"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Rozchodku umístit </a:t>
            </a:r>
            <a:r>
              <a:rPr lang="cs-CZ" altLang="cs-CZ" sz="1800" b="1" dirty="0">
                <a:cs typeface="Arial" panose="020B0604020202020204" pitchFamily="34" charset="0"/>
              </a:rPr>
              <a:t>v úrovni levého kolejnicového pásu ve směru staničení</a:t>
            </a:r>
            <a:r>
              <a:rPr lang="cs-CZ" altLang="cs-CZ" sz="1800" dirty="0"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Nevstřícné KDZ</a:t>
            </a:r>
            <a:endParaRPr lang="cs-CZ" altLang="cs-CZ" dirty="0">
              <a:cs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2" y="2590000"/>
            <a:ext cx="285218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66" y="2590000"/>
            <a:ext cx="418707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43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u="sng" dirty="0" err="1">
                <a:cs typeface="Arial" charset="0"/>
              </a:rPr>
              <a:t>Balíza</a:t>
            </a:r>
            <a:r>
              <a:rPr lang="cs-CZ" altLang="cs-CZ" sz="1800" u="sng" dirty="0">
                <a:cs typeface="Arial" charset="0"/>
              </a:rPr>
              <a:t> = traťová/stacionární část vlakového zabezpečovače</a:t>
            </a:r>
            <a:r>
              <a:rPr lang="cs-CZ" altLang="cs-CZ" sz="1800" dirty="0">
                <a:cs typeface="Arial" charset="0"/>
              </a:rPr>
              <a:t> kratší než 1,01 m (DM 10104).</a:t>
            </a: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18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 </a:t>
            </a:r>
            <a:r>
              <a:rPr lang="cs-CZ" altLang="cs-CZ" sz="1800" u="sng" dirty="0">
                <a:cs typeface="Arial" charset="0"/>
              </a:rPr>
              <a:t>Magnetický informační bod</a:t>
            </a:r>
            <a:r>
              <a:rPr lang="cs-CZ" altLang="cs-CZ" sz="1800" dirty="0">
                <a:cs typeface="Arial" charset="0"/>
              </a:rPr>
              <a:t> – MIB-6, MIB-1 (DM 10315) – součást systému AVV = automatického vedení vlaku.</a:t>
            </a:r>
            <a:endParaRPr lang="cs-CZ" altLang="cs-CZ" sz="1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Balíza</a:t>
            </a:r>
            <a:r>
              <a:rPr lang="cs-CZ" altLang="cs-CZ" dirty="0"/>
              <a:t> kontra MIB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608650"/>
            <a:ext cx="23495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77" y="4610100"/>
            <a:ext cx="23701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9" y="2169642"/>
            <a:ext cx="8619681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608650"/>
            <a:ext cx="266459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194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Bezdotykové snímání teploty ložisek, obručí kol, disků kotoučových brzd a nepravidelností na obvodu kola (plochá kola, nesouosost, </a:t>
            </a:r>
            <a:r>
              <a:rPr lang="cs-CZ" altLang="cs-CZ" sz="1600" dirty="0" err="1">
                <a:cs typeface="Arial" charset="0"/>
              </a:rPr>
              <a:t>nápeče</a:t>
            </a:r>
            <a:r>
              <a:rPr lang="cs-CZ" altLang="cs-CZ" sz="1600" dirty="0">
                <a:cs typeface="Arial" charset="0"/>
              </a:rPr>
              <a:t> apod.).</a:t>
            </a:r>
          </a:p>
          <a:p>
            <a:pPr>
              <a:spcBef>
                <a:spcPct val="0"/>
              </a:spcBef>
            </a:pPr>
            <a:r>
              <a:rPr lang="cs-CZ" altLang="cs-CZ" sz="1600" dirty="0" err="1">
                <a:cs typeface="Arial" charset="0"/>
              </a:rPr>
              <a:t>Fotokatalog</a:t>
            </a:r>
            <a:r>
              <a:rPr lang="cs-CZ" altLang="cs-CZ" sz="1600" dirty="0">
                <a:cs typeface="Arial" charset="0"/>
              </a:rPr>
              <a:t> - „</a:t>
            </a:r>
            <a:r>
              <a:rPr lang="cs-CZ" altLang="cs-CZ" sz="1600" dirty="0" err="1">
                <a:cs typeface="Arial" charset="0"/>
              </a:rPr>
              <a:t>Komplikovane</a:t>
            </a:r>
            <a:r>
              <a:rPr lang="cs-CZ" altLang="cs-CZ" sz="1600" dirty="0">
                <a:cs typeface="Arial" charset="0"/>
              </a:rPr>
              <a:t> </a:t>
            </a:r>
            <a:r>
              <a:rPr lang="cs-CZ" altLang="cs-CZ" sz="1600" dirty="0" err="1">
                <a:cs typeface="Arial" charset="0"/>
              </a:rPr>
              <a:t>utvary</a:t>
            </a:r>
            <a:r>
              <a:rPr lang="cs-CZ" altLang="cs-CZ" sz="1600" dirty="0">
                <a:cs typeface="Arial" charset="0"/>
              </a:rPr>
              <a:t>“.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Diagnostický systém ASDEK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0" name="Obrázek 10" descr="10300_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190500"/>
            <a:ext cx="28797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34492"/>
            <a:ext cx="8314644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4" descr="10087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79" y="4627425"/>
            <a:ext cx="855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627425"/>
            <a:ext cx="125603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4270" y="4585052"/>
            <a:ext cx="50381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1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600" dirty="0">
                <a:cs typeface="Arial" charset="0"/>
              </a:rPr>
              <a:t>Klasické </a:t>
            </a:r>
            <a:r>
              <a:rPr lang="cs-CZ" altLang="cs-CZ" sz="1600" u="sng" dirty="0">
                <a:cs typeface="Arial" charset="0"/>
              </a:rPr>
              <a:t>nadzemní vedení ve volné krajině:</a:t>
            </a:r>
          </a:p>
          <a:p>
            <a:r>
              <a:rPr lang="cs-CZ" sz="1200" dirty="0"/>
              <a:t>Měřit v bodu závěsu nejnižšího kabelu na stožáru např. odrazem</a:t>
            </a:r>
          </a:p>
          <a:p>
            <a:pPr marL="0" indent="0">
              <a:buNone/>
            </a:pPr>
            <a:r>
              <a:rPr lang="cs-CZ" sz="1200" dirty="0"/>
              <a:t>      od izolátoru obou krajních vodičů. </a:t>
            </a:r>
          </a:p>
          <a:p>
            <a:r>
              <a:rPr lang="cs-CZ" sz="1200" dirty="0"/>
              <a:t>Pokud jsou vodiče polohově do 40 cm = zakreslit osou uprostřed, </a:t>
            </a:r>
          </a:p>
          <a:p>
            <a:pPr marL="0" indent="0">
              <a:buNone/>
            </a:pPr>
            <a:r>
              <a:rPr lang="cs-CZ" sz="1200" dirty="0"/>
              <a:t>      ve výšce bodu závěsu. </a:t>
            </a:r>
          </a:p>
          <a:p>
            <a:r>
              <a:rPr lang="cs-CZ" sz="1200" dirty="0"/>
              <a:t>Neřešit průhyby.</a:t>
            </a:r>
            <a:endParaRPr lang="cs-CZ" altLang="cs-CZ" sz="1200" u="sng" dirty="0">
              <a:cs typeface="Arial" charset="0"/>
            </a:endParaRPr>
          </a:p>
          <a:p>
            <a:pPr marL="0" indent="0">
              <a:buNone/>
            </a:pPr>
            <a:endParaRPr lang="cs-CZ" altLang="cs-CZ" sz="1000" dirty="0">
              <a:cs typeface="Arial" charset="0"/>
            </a:endParaRPr>
          </a:p>
          <a:p>
            <a:r>
              <a:rPr lang="cs-CZ" altLang="cs-CZ" sz="1600" u="sng" dirty="0">
                <a:cs typeface="Arial" charset="0"/>
              </a:rPr>
              <a:t>Volné kabely pod zastřešením nástupiště:</a:t>
            </a:r>
            <a:endParaRPr lang="cs-CZ" altLang="cs-CZ" sz="1600" dirty="0">
              <a:cs typeface="Arial" charset="0"/>
            </a:endParaRPr>
          </a:p>
          <a:p>
            <a:r>
              <a:rPr lang="cs-CZ" altLang="cs-CZ" sz="1600" dirty="0">
                <a:cs typeface="Arial" charset="0"/>
              </a:rPr>
              <a:t>Nadzemní </a:t>
            </a:r>
            <a:r>
              <a:rPr lang="cs-CZ" altLang="cs-CZ" sz="1600" u="sng" dirty="0">
                <a:cs typeface="Arial" charset="0"/>
              </a:rPr>
              <a:t>vedení pod zastřešením nástupiště v ochranném prvku </a:t>
            </a:r>
            <a:r>
              <a:rPr lang="cs-CZ" altLang="cs-CZ" sz="1600" b="1" u="sng" dirty="0">
                <a:cs typeface="Arial" charset="0"/>
              </a:rPr>
              <a:t>užším</a:t>
            </a:r>
            <a:r>
              <a:rPr lang="cs-CZ" altLang="cs-CZ" sz="1600" u="sng" dirty="0">
                <a:cs typeface="Arial" charset="0"/>
              </a:rPr>
              <a:t> než 80 cm včetně:</a:t>
            </a:r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r>
              <a:rPr lang="cs-CZ" altLang="cs-CZ" sz="1600" dirty="0">
                <a:cs typeface="Arial" charset="0"/>
              </a:rPr>
              <a:t>Nadzemní </a:t>
            </a:r>
            <a:r>
              <a:rPr lang="cs-CZ" altLang="cs-CZ" sz="1600" u="sng" dirty="0">
                <a:cs typeface="Arial" charset="0"/>
              </a:rPr>
              <a:t>vedení pod zastřešením nástupiště v ochranném prvku </a:t>
            </a:r>
            <a:r>
              <a:rPr lang="cs-CZ" altLang="cs-CZ" sz="1600" b="1" u="sng" dirty="0">
                <a:cs typeface="Arial" charset="0"/>
              </a:rPr>
              <a:t>širším</a:t>
            </a:r>
            <a:r>
              <a:rPr lang="cs-CZ" altLang="cs-CZ" sz="1600" u="sng" dirty="0">
                <a:cs typeface="Arial" charset="0"/>
              </a:rPr>
              <a:t> než 80 cm:</a:t>
            </a:r>
            <a:endParaRPr lang="cs-CZ" sz="1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Způsob měření nadzemních kabelů</a:t>
            </a:r>
            <a:br>
              <a:rPr lang="cs-CZ" altLang="cs-CZ" dirty="0"/>
            </a:br>
            <a:r>
              <a:rPr lang="cs-CZ" altLang="cs-CZ" dirty="0"/>
              <a:t> – základní informace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1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18" y="3562631"/>
            <a:ext cx="197268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951" y="3562631"/>
            <a:ext cx="3444164" cy="144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791" y="5398345"/>
            <a:ext cx="3444324" cy="144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42" y="1150917"/>
            <a:ext cx="979199" cy="201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460" y="1160712"/>
            <a:ext cx="622842" cy="20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70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600" u="sng" dirty="0">
                <a:cs typeface="Arial" charset="0"/>
              </a:rPr>
              <a:t>Volné kabely</a:t>
            </a:r>
            <a:r>
              <a:rPr lang="cs-CZ" altLang="cs-CZ" sz="1600" dirty="0">
                <a:cs typeface="Arial" charset="0"/>
              </a:rPr>
              <a:t> uložené ve výkopu </a:t>
            </a:r>
            <a:br>
              <a:rPr lang="cs-CZ" altLang="cs-CZ" sz="1600" dirty="0">
                <a:cs typeface="Arial" charset="0"/>
              </a:rPr>
            </a:br>
            <a:r>
              <a:rPr lang="cs-CZ" altLang="cs-CZ" sz="1600" dirty="0">
                <a:cs typeface="Arial" charset="0"/>
              </a:rPr>
              <a:t>do šířky 80 cm:</a:t>
            </a:r>
            <a:br>
              <a:rPr lang="cs-CZ" altLang="cs-CZ" sz="1600" dirty="0">
                <a:cs typeface="Arial" charset="0"/>
              </a:rPr>
            </a:br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altLang="cs-CZ" sz="1600" u="sng" dirty="0">
                <a:cs typeface="Arial" charset="0"/>
              </a:rPr>
              <a:t>Ochranný prvek </a:t>
            </a:r>
            <a:r>
              <a:rPr lang="cs-CZ" altLang="cs-CZ" sz="1600" b="1" u="sng" dirty="0">
                <a:cs typeface="Arial" charset="0"/>
              </a:rPr>
              <a:t>do</a:t>
            </a:r>
            <a:r>
              <a:rPr lang="cs-CZ" altLang="cs-CZ" sz="1600" u="sng" dirty="0">
                <a:cs typeface="Arial" charset="0"/>
              </a:rPr>
              <a:t> šířky 80 cm (včetně):</a:t>
            </a:r>
            <a:endParaRPr lang="cs-CZ" altLang="cs-CZ" sz="1600" dirty="0">
              <a:cs typeface="Arial" charset="0"/>
            </a:endParaRPr>
          </a:p>
          <a:p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pPr marL="0" indent="0">
              <a:buNone/>
            </a:pPr>
            <a:endParaRPr lang="cs-CZ" altLang="cs-CZ" sz="1600" dirty="0">
              <a:cs typeface="Arial" charset="0"/>
            </a:endParaRPr>
          </a:p>
          <a:p>
            <a:r>
              <a:rPr lang="cs-CZ" altLang="cs-CZ" sz="1600" u="sng" dirty="0">
                <a:cs typeface="Arial" charset="0"/>
              </a:rPr>
              <a:t>U ochranného prvku s šířkou </a:t>
            </a:r>
            <a:r>
              <a:rPr lang="cs-CZ" altLang="cs-CZ" sz="1600" b="1" u="sng" dirty="0">
                <a:cs typeface="Arial" charset="0"/>
              </a:rPr>
              <a:t>nad</a:t>
            </a:r>
            <a:r>
              <a:rPr lang="cs-CZ" altLang="cs-CZ" sz="1600" u="sng" dirty="0">
                <a:cs typeface="Arial" charset="0"/>
              </a:rPr>
              <a:t> 80 cm</a:t>
            </a:r>
            <a:r>
              <a:rPr lang="cs-CZ" altLang="cs-CZ" sz="1600" dirty="0">
                <a:cs typeface="Arial" charset="0"/>
              </a:rPr>
              <a:t>:</a:t>
            </a:r>
          </a:p>
          <a:p>
            <a:endParaRPr lang="cs-CZ" altLang="cs-CZ" sz="1600" dirty="0">
              <a:cs typeface="Arial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altLang="cs-CZ" dirty="0">
                <a:cs typeface="Arial" charset="0"/>
              </a:rPr>
              <a:t>Pomocný soubor „</a:t>
            </a:r>
            <a:r>
              <a:rPr lang="cs-CZ" altLang="cs-CZ" dirty="0" err="1">
                <a:cs typeface="Arial" charset="0"/>
              </a:rPr>
              <a:t>Pomocne_rozlisovacky_a_zkratky</a:t>
            </a:r>
            <a:r>
              <a:rPr lang="cs-CZ" altLang="cs-CZ" dirty="0">
                <a:cs typeface="Arial" charset="0"/>
              </a:rPr>
              <a:t>“.</a:t>
            </a:r>
            <a:endParaRPr lang="cs-CZ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Způsob měření podzemních kabelů – základní informace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66" y="2805841"/>
            <a:ext cx="2125944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0" y="4519425"/>
            <a:ext cx="2594616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80" y="1239825"/>
            <a:ext cx="412765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25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G-DSPS – údaje ze stavby.</a:t>
            </a:r>
          </a:p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Mapování – přednostně podle popisu.</a:t>
            </a:r>
            <a:endParaRPr lang="cs-CZ" altLang="cs-CZ" sz="1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Kabelové skříně a rozvaděče:</a:t>
            </a:r>
            <a:br>
              <a:rPr lang="cs-CZ" altLang="cs-CZ" dirty="0"/>
            </a:br>
            <a:r>
              <a:rPr lang="cs-CZ" altLang="cs-CZ" dirty="0"/>
              <a:t>rozlišování zákresu podle popisu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4001518"/>
            <a:ext cx="5934075" cy="27146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85" y="381229"/>
            <a:ext cx="1833846" cy="144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75" y="2142177"/>
            <a:ext cx="8505825" cy="161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171" y="2402121"/>
            <a:ext cx="5068007" cy="428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88" y="2972659"/>
            <a:ext cx="8460000" cy="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>
                <a:cs typeface="Arial" charset="0"/>
              </a:rPr>
              <a:t>Měřit </a:t>
            </a:r>
            <a:r>
              <a:rPr lang="cs-CZ" altLang="cs-CZ" sz="1800" u="sng" dirty="0">
                <a:cs typeface="Arial" charset="0"/>
              </a:rPr>
              <a:t>vždy</a:t>
            </a:r>
            <a:r>
              <a:rPr lang="cs-CZ" altLang="cs-CZ" sz="1800" dirty="0">
                <a:cs typeface="Arial" charset="0"/>
              </a:rPr>
              <a:t>.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395" y="3743325"/>
            <a:ext cx="695325" cy="2324100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000" i="1" dirty="0"/>
              <a:t>Vysvětlivka:</a:t>
            </a:r>
          </a:p>
          <a:p>
            <a:pPr marL="0" indent="0">
              <a:buNone/>
            </a:pPr>
            <a:r>
              <a:rPr lang="cs-CZ" sz="1000" i="1" dirty="0"/>
              <a:t>HK = hlasový komunikátor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Zařízení pro osoby se zrakovým postižením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419" y="804909"/>
            <a:ext cx="1228725" cy="9715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196" y="1954167"/>
            <a:ext cx="2381250" cy="14097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88" y="3623811"/>
            <a:ext cx="2428875" cy="20193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255" y="3623811"/>
            <a:ext cx="1085850" cy="239077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485" y="3794537"/>
            <a:ext cx="1362075" cy="22193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9798" y="2482115"/>
            <a:ext cx="1084980" cy="36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88" y="1990252"/>
            <a:ext cx="1348207" cy="1440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522" y="2126536"/>
            <a:ext cx="2362200" cy="120967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1417" y="3714750"/>
            <a:ext cx="7143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61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Měření v terénu</a:t>
            </a:r>
          </a:p>
          <a:p>
            <a:pPr marL="0" indent="0">
              <a:buNone/>
            </a:pPr>
            <a:endParaRPr lang="cs-CZ" dirty="0"/>
          </a:p>
          <a:p>
            <a:pPr marL="252000" lvl="1" indent="0">
              <a:buNone/>
            </a:pPr>
            <a:r>
              <a:rPr lang="cs-CZ" dirty="0"/>
              <a:t>Hana Hrabcová</a:t>
            </a:r>
          </a:p>
          <a:p>
            <a:pPr marL="504000" lvl="2" indent="0">
              <a:buNone/>
            </a:pPr>
            <a:r>
              <a:rPr lang="cs-CZ" dirty="0"/>
              <a:t>SŽG</a:t>
            </a:r>
          </a:p>
          <a:p>
            <a:pPr marL="504000" lvl="2" indent="0">
              <a:buNone/>
            </a:pPr>
            <a:endParaRPr lang="cs-CZ" dirty="0"/>
          </a:p>
          <a:p>
            <a:pPr marL="504000" lvl="2" indent="0">
              <a:buNone/>
            </a:pPr>
            <a:r>
              <a:rPr lang="cs-CZ" dirty="0"/>
              <a:t>hrabcova@spravazeleznic.cz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spravazeleznic.cz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</p:spTree>
    <p:extLst>
      <p:ext uri="{BB962C8B-B14F-4D97-AF65-F5344CB8AC3E}">
        <p14:creationId xmlns:p14="http://schemas.microsoft.com/office/powerpoint/2010/main" val="340455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cs-CZ" altLang="cs-CZ" dirty="0"/>
              <a:t>Ruční digitální rozchodka s automatizovaným záznamem rozchodu a převýšení, používaná u měření pro projekt PPK: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accent2"/>
                </a:solidFill>
              </a:rPr>
              <a:t>Osa koleje: „...vzdálená o polovinu hodnoty normálního rozchodu koleje od vnějšího kolejnicového pásu...“.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Pojem „rozchodka“ při měření pro PPK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166938"/>
            <a:ext cx="43195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33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6850" lvl="2" indent="-285750">
              <a:spcBef>
                <a:spcPct val="0"/>
              </a:spcBef>
              <a:defRPr/>
            </a:pPr>
            <a:r>
              <a:rPr lang="cs-CZ" altLang="cs-CZ" dirty="0"/>
              <a:t>jednoduchá dřevěná pomůcka – „klacek“</a:t>
            </a:r>
          </a:p>
          <a:p>
            <a:pPr marL="806850" lvl="2" indent="-285750">
              <a:spcBef>
                <a:spcPct val="0"/>
              </a:spcBef>
              <a:defRPr/>
            </a:pPr>
            <a:r>
              <a:rPr lang="cs-CZ" altLang="cs-CZ" dirty="0"/>
              <a:t>propracovanější varianta – i výška nepřevýšeného </a:t>
            </a:r>
            <a:r>
              <a:rPr lang="cs-CZ" altLang="cs-CZ" dirty="0" err="1"/>
              <a:t>kol.pásu</a:t>
            </a:r>
            <a:endParaRPr lang="cs-CZ" altLang="cs-CZ" dirty="0"/>
          </a:p>
          <a:p>
            <a:pPr marL="806850" lvl="2" indent="-285750">
              <a:spcBef>
                <a:spcPct val="0"/>
              </a:spcBef>
              <a:defRPr/>
            </a:pPr>
            <a:r>
              <a:rPr lang="cs-CZ" altLang="cs-CZ" dirty="0"/>
              <a:t>Musí být odizolovaná!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Pojem „rozchodka“ při mapování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8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436019"/>
            <a:ext cx="36004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2377282"/>
            <a:ext cx="36004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391025"/>
            <a:ext cx="2192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4" y="4391024"/>
            <a:ext cx="23987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4391025"/>
            <a:ext cx="2165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08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Předem získat poloměry oblouků a charakteristické body koleje.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Měřit obvykle pomocí rozchodky.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 oblouku a přechodnici přirážet rozchodku k pojížděné hraně vnějšího kolejnicového pásu.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>
                <a:cs typeface="Arial" charset="0"/>
              </a:rPr>
              <a:t>Výšku určovat </a:t>
            </a:r>
            <a:r>
              <a:rPr lang="cs-CZ" altLang="cs-CZ" sz="1600" dirty="0">
                <a:cs typeface="Arial" charset="0"/>
              </a:rPr>
              <a:t>k temeni kolejnice, v oblouku a přechodnici k TK nepřevýšeného pásu.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 každém dílčím oblouku s převýšením kolejnicových pásů určit alespoň na třech místech jejich převýšení.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Uvést metodu zaměření osy koleje a určení její výšky do TZ.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Úseky dokladované podle M20/MP004 musí být uvedeny v TZ.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Řešení přechodu mezi stávajícím a upravovaným úsekem koleje.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osy koleje – 1. část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</p:spTree>
    <p:extLst>
      <p:ext uri="{BB962C8B-B14F-4D97-AF65-F5344CB8AC3E}">
        <p14:creationId xmlns:p14="http://schemas.microsoft.com/office/powerpoint/2010/main" val="184272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Měření osy koleje – 2. část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Maximální vzdálenost měřených bodů v ose koleje:</a:t>
            </a:r>
          </a:p>
          <a:p>
            <a:pPr lvl="1">
              <a:spcBef>
                <a:spcPct val="0"/>
              </a:spcBef>
            </a:pPr>
            <a:r>
              <a:rPr lang="cs-CZ" altLang="cs-CZ" b="0" dirty="0"/>
              <a:t>v přímé, oblouku a přechodnici o poloměru R &gt; 500 m musí být do 25 m. </a:t>
            </a:r>
          </a:p>
          <a:p>
            <a:pPr lvl="1">
              <a:spcBef>
                <a:spcPct val="0"/>
              </a:spcBef>
            </a:pPr>
            <a:r>
              <a:rPr lang="cs-CZ" altLang="cs-CZ" b="0" dirty="0"/>
              <a:t>V oblouku a přechodnici 190 m ≤ R ≤ 500 m do 12,5 m.</a:t>
            </a:r>
          </a:p>
          <a:p>
            <a:pPr lvl="1">
              <a:spcBef>
                <a:spcPct val="0"/>
              </a:spcBef>
            </a:pPr>
            <a:r>
              <a:rPr lang="cs-CZ" altLang="cs-CZ" b="0" dirty="0"/>
              <a:t>V oblouku a přechodnici o R &lt; 190 m do 10 m.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Dílčí oblouky a přechodnice - minimálně tři body v ose koleje.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Měřit také v charakteristických bodech koleje, proti zajišťovacím značkám, do/z tunelu, pod most a silniční nadjezd, kraj přejezdu/přechodu, prohlídkové jámy, železničního mostu, nad osou propustku. 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cs typeface="Arial" charset="0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1600" dirty="0"/>
              <a:t>Další liniové prvky: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b="0" dirty="0"/>
              <a:t>Zvýšená přesnost - obvykle v profilech s osou koleje.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b="0" dirty="0"/>
              <a:t>Standardní přesnost - obvykle v profilech po max.25 m plus změny; kolejové lože a drátovod (v přímé) obvykle co druhý profil.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b="0" dirty="0"/>
              <a:t>Volné body terénu – obvykle po 50 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19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Měřit na rozchodku v ose koleje, ve výšce nepřevýšeného kolejnicového pásu.</a:t>
            </a:r>
          </a:p>
          <a:p>
            <a:pPr>
              <a:spcBef>
                <a:spcPct val="0"/>
              </a:spcBef>
            </a:pPr>
            <a:endParaRPr lang="cs-CZ" altLang="cs-CZ" sz="14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Měřit: v místě svaru/styku před hrotem jazyka, začátek hrotu jazyka, body ve větvích výhybky, v místě svaru/styku za srdcovkou v obou větvích.</a:t>
            </a:r>
          </a:p>
          <a:p>
            <a:pPr>
              <a:spcBef>
                <a:spcPct val="0"/>
              </a:spcBef>
            </a:pPr>
            <a:endParaRPr lang="cs-CZ" altLang="cs-CZ" sz="14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Počet bodů ve větvích závisí na poloměru oblouku a délce větví. Minimálně se měří dva body v každé větvi, přičemž je potřeba dodržovat maximální povolenou délku v oblouku a v přímé.</a:t>
            </a:r>
          </a:p>
          <a:p>
            <a:pPr>
              <a:spcBef>
                <a:spcPct val="0"/>
              </a:spcBef>
            </a:pPr>
            <a:endParaRPr lang="cs-CZ" altLang="cs-CZ" sz="1400" dirty="0"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1400" dirty="0">
                <a:cs typeface="Arial" charset="0"/>
              </a:rPr>
              <a:t>U výhybek S49, R65 a UIC60 měřit ZJ v úrovni dírky ve stojině, která určuje správnou polohu jazyka (Předpis S3 díl IX).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výhybky</a:t>
            </a:r>
            <a:br>
              <a:rPr lang="cs-CZ" dirty="0"/>
            </a:br>
            <a:r>
              <a:rPr lang="cs-CZ" dirty="0"/>
              <a:t>základní informace: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Picture 2" descr="C:\Users\Kubina\Desktop\jednoduchá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91" b="13894"/>
          <a:stretch/>
        </p:blipFill>
        <p:spPr bwMode="auto">
          <a:xfrm>
            <a:off x="4219575" y="116712"/>
            <a:ext cx="231428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16712"/>
            <a:ext cx="162698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2" y="5346211"/>
            <a:ext cx="3570617" cy="120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1" y="4148883"/>
            <a:ext cx="1980764" cy="191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523" y="4058527"/>
            <a:ext cx="3436618" cy="11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888" y="1908263"/>
            <a:ext cx="3953427" cy="3286584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 výhybky, srdcovka, přídržnice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785" y="1908263"/>
            <a:ext cx="1066949" cy="32294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287" y="1228050"/>
            <a:ext cx="1314633" cy="4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cs-CZ" altLang="cs-CZ" sz="1600" dirty="0"/>
          </a:p>
          <a:p>
            <a:pPr>
              <a:spcBef>
                <a:spcPct val="0"/>
              </a:spcBef>
            </a:pPr>
            <a:r>
              <a:rPr lang="cs-CZ" altLang="cs-CZ" sz="1600" dirty="0">
                <a:cs typeface="Arial" charset="0"/>
              </a:rPr>
              <a:t>V terénu zjistit číslo výhybky a polohu výměníku.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výhybky – stavěcí zařízení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Měření v terénu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67" y="2089962"/>
            <a:ext cx="7910616" cy="4107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7376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959A55-E3B2-4E0A-BA1F-AAA071C6E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A5EC983-CFE7-448C-B742-EDD42B46D1A8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FF8EA7-1263-4087-AF0F-9F8B60680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1409</Words>
  <Application>Microsoft Office PowerPoint</Application>
  <PresentationFormat>Předvádění na obrazovce (4:3)</PresentationFormat>
  <Paragraphs>312</Paragraphs>
  <Slides>28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Verdana</vt:lpstr>
      <vt:lpstr>Office Theme</vt:lpstr>
      <vt:lpstr>Měření v terénu</vt:lpstr>
      <vt:lpstr>Obsah prezentace:</vt:lpstr>
      <vt:lpstr>Pojem „rozchodka“ při měření pro PPK</vt:lpstr>
      <vt:lpstr>Pojem „rozchodka“ při mapování</vt:lpstr>
      <vt:lpstr>Měření osy koleje – 1. část</vt:lpstr>
      <vt:lpstr>Měření osy koleje – 2. část</vt:lpstr>
      <vt:lpstr>Měření výhybky základní informace:</vt:lpstr>
      <vt:lpstr>Části výhybky, srdcovka, přídržnice</vt:lpstr>
      <vt:lpstr>Měření výhybky – stavěcí zařízení</vt:lpstr>
      <vt:lpstr>Obecně platné zásady měření tyčových nebo stožárových návěstidel</vt:lpstr>
      <vt:lpstr>Obecně platné zásady měření návěstidel upevněných na trakčních podpěrách</vt:lpstr>
      <vt:lpstr>Obecně platné zásady měření návěstidel a objektů - pokračování</vt:lpstr>
      <vt:lpstr>Měření netypicky upevněných návěstidel</vt:lpstr>
      <vt:lpstr>Měření netypicky upevněných návěstidel - pokračování</vt:lpstr>
      <vt:lpstr>Měření dalších objektů</vt:lpstr>
      <vt:lpstr>Obecná pravidla měření:</vt:lpstr>
      <vt:lpstr>Protihluková zeď – změna ve způsobu měření a zákresu</vt:lpstr>
      <vt:lpstr>Příčný pražec u zarážedla</vt:lpstr>
      <vt:lpstr>Kolejnicové dilatační zařízení = KDZ</vt:lpstr>
      <vt:lpstr>KDZ – měření a zákres</vt:lpstr>
      <vt:lpstr>Nevstřícné KDZ</vt:lpstr>
      <vt:lpstr>Balíza kontra MIB</vt:lpstr>
      <vt:lpstr>Diagnostický systém ASDEK</vt:lpstr>
      <vt:lpstr>Způsob měření nadzemních kabelů  – základní informace</vt:lpstr>
      <vt:lpstr>Způsob měření podzemních kabelů – základní informace</vt:lpstr>
      <vt:lpstr>Kabelové skříně a rozvaděče: rozlišování zákresu podle popisu</vt:lpstr>
      <vt:lpstr>Zařízení pro osoby se zrakovým postižením</vt:lpstr>
      <vt:lpstr>Děkuji za pozornost</vt:lpstr>
    </vt:vector>
  </TitlesOfParts>
  <Company>Správa železnic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Bérová Šárka</dc:creator>
  <cp:lastModifiedBy>Hrabcová Hana, Ing.</cp:lastModifiedBy>
  <cp:revision>111</cp:revision>
  <dcterms:created xsi:type="dcterms:W3CDTF">2018-05-24T14:44:43Z</dcterms:created>
  <dcterms:modified xsi:type="dcterms:W3CDTF">2024-07-01T06:30:14Z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